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94" r:id="rId3"/>
    <p:sldId id="260" r:id="rId4"/>
    <p:sldId id="261" r:id="rId5"/>
    <p:sldId id="258" r:id="rId6"/>
    <p:sldId id="259" r:id="rId7"/>
    <p:sldId id="265" r:id="rId8"/>
    <p:sldId id="296" r:id="rId9"/>
    <p:sldId id="269" r:id="rId10"/>
    <p:sldId id="295" r:id="rId11"/>
    <p:sldId id="297" r:id="rId12"/>
    <p:sldId id="300" r:id="rId13"/>
    <p:sldId id="301" r:id="rId14"/>
    <p:sldId id="302" r:id="rId15"/>
    <p:sldId id="303" r:id="rId16"/>
    <p:sldId id="305" r:id="rId17"/>
    <p:sldId id="304" r:id="rId18"/>
    <p:sldId id="306" r:id="rId19"/>
    <p:sldId id="307" r:id="rId20"/>
    <p:sldId id="308" r:id="rId21"/>
    <p:sldId id="309" r:id="rId22"/>
    <p:sldId id="310"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62"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68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FA8EF-09FD-44FE-BB07-C38E33D17574}" type="datetimeFigureOut">
              <a:rPr lang="en-US" smtClean="0"/>
              <a:pPr/>
              <a:t>2/11/2020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98A1B-AF51-421F-9F28-64CD11849F39}" type="slidenum">
              <a:rPr lang="en-US" smtClean="0"/>
              <a:pPr/>
              <a:t>‹#›</a:t>
            </a:fld>
            <a:endParaRPr lang="en-US"/>
          </a:p>
        </p:txBody>
      </p:sp>
    </p:spTree>
    <p:extLst>
      <p:ext uri="{BB962C8B-B14F-4D97-AF65-F5344CB8AC3E}">
        <p14:creationId xmlns="" xmlns:p14="http://schemas.microsoft.com/office/powerpoint/2010/main" val="3471871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smtClean="0"/>
              <a:t>2018</a:t>
            </a:r>
            <a:r>
              <a:rPr lang="mn-MN" baseline="0" dirty="0" smtClean="0"/>
              <a:t> оны үр дүн нь эхний хагас жилээр гарсан ба 2018 оны эцэст хэрэгжилт өсөх магадлалтай юм.</a:t>
            </a:r>
            <a:endParaRPr lang="en-US" dirty="0"/>
          </a:p>
        </p:txBody>
      </p:sp>
      <p:sp>
        <p:nvSpPr>
          <p:cNvPr id="4" name="Slide Number Placeholder 3"/>
          <p:cNvSpPr>
            <a:spLocks noGrp="1"/>
          </p:cNvSpPr>
          <p:nvPr>
            <p:ph type="sldNum" sz="quarter" idx="10"/>
          </p:nvPr>
        </p:nvSpPr>
        <p:spPr/>
        <p:txBody>
          <a:bodyPr/>
          <a:lstStyle/>
          <a:p>
            <a:fld id="{DEA98A1B-AF51-421F-9F28-64CD11849F39}" type="slidenum">
              <a:rPr lang="en-US" smtClean="0"/>
              <a:pPr/>
              <a:t>9</a:t>
            </a:fld>
            <a:endParaRPr lang="en-US"/>
          </a:p>
        </p:txBody>
      </p:sp>
    </p:spTree>
    <p:extLst>
      <p:ext uri="{BB962C8B-B14F-4D97-AF65-F5344CB8AC3E}">
        <p14:creationId xmlns="" xmlns:p14="http://schemas.microsoft.com/office/powerpoint/2010/main" val="522571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2/11/2020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124200" y="2514600"/>
            <a:ext cx="5791200" cy="4114800"/>
          </a:xfrm>
        </p:spPr>
        <p:txBody>
          <a:bodyPr>
            <a:normAutofit/>
          </a:bodyPr>
          <a:lstStyle/>
          <a:p>
            <a:r>
              <a:rPr lang="mn-MN" dirty="0" smtClean="0">
                <a:latin typeface="Arial" pitchFamily="34" charset="0"/>
                <a:cs typeface="Arial" pitchFamily="34" charset="0"/>
              </a:rPr>
              <a:t>       		</a:t>
            </a:r>
          </a:p>
          <a:p>
            <a:endParaRPr lang="mn-MN" dirty="0">
              <a:latin typeface="Arial" pitchFamily="34" charset="0"/>
              <a:cs typeface="Arial" pitchFamily="34" charset="0"/>
            </a:endParaRPr>
          </a:p>
          <a:p>
            <a:pPr algn="ctr"/>
            <a:r>
              <a:rPr lang="mn-MN" dirty="0" smtClean="0">
                <a:solidFill>
                  <a:schemeClr val="accent3">
                    <a:lumMod val="75000"/>
                  </a:schemeClr>
                </a:solidFill>
                <a:latin typeface="Arial" pitchFamily="34" charset="0"/>
                <a:cs typeface="Arial" pitchFamily="34" charset="0"/>
              </a:rPr>
              <a:t>     Сэлэнгэ аймгийн Мэргэжлийн хяналтын </a:t>
            </a:r>
            <a:r>
              <a:rPr lang="mn-MN" sz="2800" dirty="0" smtClean="0">
                <a:solidFill>
                  <a:schemeClr val="accent3">
                    <a:lumMod val="75000"/>
                  </a:schemeClr>
                </a:solidFill>
                <a:latin typeface="Arial" pitchFamily="34" charset="0"/>
                <a:cs typeface="Arial" pitchFamily="34" charset="0"/>
              </a:rPr>
              <a:t>ГАЗАР</a:t>
            </a:r>
            <a:endParaRPr lang="en-US" sz="2800" dirty="0" smtClean="0">
              <a:solidFill>
                <a:schemeClr val="accent3">
                  <a:lumMod val="75000"/>
                </a:schemeClr>
              </a:solidFill>
              <a:latin typeface="Arial" pitchFamily="34" charset="0"/>
              <a:cs typeface="Arial" pitchFamily="34" charset="0"/>
            </a:endParaRPr>
          </a:p>
          <a:p>
            <a:pPr algn="ctr"/>
            <a:endParaRPr lang="en-US" sz="2800" dirty="0" smtClean="0">
              <a:solidFill>
                <a:schemeClr val="accent3">
                  <a:lumMod val="75000"/>
                </a:schemeClr>
              </a:solidFill>
              <a:latin typeface="Arial" pitchFamily="34" charset="0"/>
              <a:cs typeface="Arial" pitchFamily="34" charset="0"/>
            </a:endParaRPr>
          </a:p>
          <a:p>
            <a:pPr algn="ctr"/>
            <a:r>
              <a:rPr lang="en-US" sz="2800" dirty="0" smtClean="0">
                <a:solidFill>
                  <a:schemeClr val="accent3">
                    <a:lumMod val="75000"/>
                  </a:schemeClr>
                </a:solidFill>
                <a:latin typeface="Arial" pitchFamily="34" charset="0"/>
                <a:cs typeface="Arial" pitchFamily="34" charset="0"/>
              </a:rPr>
              <a:t>20</a:t>
            </a:r>
            <a:r>
              <a:rPr lang="mn-MN" sz="2800" dirty="0" smtClean="0">
                <a:solidFill>
                  <a:schemeClr val="accent3">
                    <a:lumMod val="75000"/>
                  </a:schemeClr>
                </a:solidFill>
                <a:latin typeface="Arial" pitchFamily="34" charset="0"/>
                <a:cs typeface="Arial" pitchFamily="34" charset="0"/>
              </a:rPr>
              <a:t>20</a:t>
            </a:r>
            <a:r>
              <a:rPr lang="en-US" sz="2800" dirty="0" smtClean="0">
                <a:solidFill>
                  <a:schemeClr val="accent3">
                    <a:lumMod val="75000"/>
                  </a:schemeClr>
                </a:solidFill>
                <a:latin typeface="Arial" pitchFamily="34" charset="0"/>
                <a:cs typeface="Arial" pitchFamily="34" charset="0"/>
              </a:rPr>
              <a:t> </a:t>
            </a:r>
            <a:r>
              <a:rPr lang="mn-MN" sz="2800" dirty="0" smtClean="0">
                <a:solidFill>
                  <a:schemeClr val="accent3">
                    <a:lumMod val="75000"/>
                  </a:schemeClr>
                </a:solidFill>
                <a:latin typeface="Arial" pitchFamily="34" charset="0"/>
                <a:cs typeface="Arial" pitchFamily="34" charset="0"/>
              </a:rPr>
              <a:t>он</a:t>
            </a:r>
            <a:endParaRPr lang="en-US" sz="2800" dirty="0" smtClean="0">
              <a:solidFill>
                <a:schemeClr val="accent3">
                  <a:lumMod val="75000"/>
                </a:schemeClr>
              </a:solidFill>
              <a:latin typeface="Arial" pitchFamily="34" charset="0"/>
              <a:cs typeface="Arial" pitchFamily="34" charset="0"/>
            </a:endParaRPr>
          </a:p>
        </p:txBody>
      </p:sp>
      <p:sp>
        <p:nvSpPr>
          <p:cNvPr id="6" name="Text Placeholder 5"/>
          <p:cNvSpPr>
            <a:spLocks noGrp="1"/>
          </p:cNvSpPr>
          <p:nvPr>
            <p:ph type="body" sz="half" idx="2"/>
          </p:nvPr>
        </p:nvSpPr>
        <p:spPr>
          <a:xfrm>
            <a:off x="241684" y="698640"/>
            <a:ext cx="5794760" cy="623314"/>
          </a:xfrm>
        </p:spPr>
        <p:txBody>
          <a:bodyPr>
            <a:noAutofit/>
          </a:bodyPr>
          <a:lstStyle/>
          <a:p>
            <a:r>
              <a:rPr lang="mn-MN" sz="2800" dirty="0" smtClean="0">
                <a:solidFill>
                  <a:srgbClr val="FFC000"/>
                </a:solidFill>
                <a:latin typeface="Boyarsky Mon" pitchFamily="34" charset="0"/>
              </a:rPr>
              <a:t>Хамтын оролцоотой хяналт шалгалтыг хэрэгжүүлье.</a:t>
            </a:r>
            <a:endParaRPr lang="en-US" sz="2800" dirty="0">
              <a:solidFill>
                <a:srgbClr val="FFC000"/>
              </a:solidFill>
              <a:latin typeface="Boyarsky Mon" pitchFamily="34" charset="0"/>
            </a:endParaRPr>
          </a:p>
        </p:txBody>
      </p:sp>
      <p:pic>
        <p:nvPicPr>
          <p:cNvPr id="717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772400" y="228600"/>
            <a:ext cx="933450" cy="11826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21487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371600"/>
            <a:ext cx="7520940" cy="2286000"/>
          </a:xfrm>
        </p:spPr>
        <p:txBody>
          <a:bodyPr/>
          <a:lstStyle/>
          <a:p>
            <a:r>
              <a:rPr lang="mn-MN" sz="3600" dirty="0" smtClean="0">
                <a:latin typeface="Arial" pitchFamily="34" charset="0"/>
                <a:cs typeface="Arial" pitchFamily="34" charset="0"/>
              </a:rPr>
              <a:t>2020 онд анхаарах асуудал</a:t>
            </a:r>
            <a:endParaRPr lang="en-US" sz="36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1800" dirty="0" smtClean="0">
                <a:solidFill>
                  <a:schemeClr val="accent2"/>
                </a:solidFill>
              </a:rPr>
              <a:t>УУл уурхайн чиглэлээр:</a:t>
            </a:r>
            <a:endParaRPr lang="en-US" sz="1800" dirty="0">
              <a:solidFill>
                <a:schemeClr val="accent2"/>
              </a:solidFill>
            </a:endParaRPr>
          </a:p>
        </p:txBody>
      </p:sp>
      <p:sp>
        <p:nvSpPr>
          <p:cNvPr id="3" name="Content Placeholder 2"/>
          <p:cNvSpPr>
            <a:spLocks noGrp="1"/>
          </p:cNvSpPr>
          <p:nvPr>
            <p:ph idx="1"/>
          </p:nvPr>
        </p:nvSpPr>
        <p:spPr>
          <a:xfrm>
            <a:off x="0" y="762000"/>
            <a:ext cx="8915400" cy="5257800"/>
          </a:xfrm>
        </p:spPr>
        <p:txBody>
          <a:bodyPr>
            <a:normAutofit/>
          </a:bodyPr>
          <a:lstStyle/>
          <a:p>
            <a:pPr lvl="0" algn="just"/>
            <a:r>
              <a:rPr lang="mn-MN" dirty="0" smtClean="0">
                <a:latin typeface="Arial" pitchFamily="34" charset="0"/>
                <a:cs typeface="Arial" pitchFamily="34" charset="0"/>
              </a:rPr>
              <a:t>		</a:t>
            </a:r>
            <a:r>
              <a:rPr lang="mn-MN" b="0" dirty="0" smtClean="0">
                <a:latin typeface="Arial" pitchFamily="34" charset="0"/>
                <a:cs typeface="Arial" pitchFamily="34" charset="0"/>
              </a:rPr>
              <a:t>-Хуульд </a:t>
            </a:r>
            <a:r>
              <a:rPr lang="mn-MN" b="0" dirty="0" smtClean="0"/>
              <a:t>заасан нийтлэг үүргээ биелүүлээгүй тусгай зөвшөөрөлтэй аж ахуйн нэгжүүдийн үйл ажиллагааг эхлүүлэхгүй байх, </a:t>
            </a:r>
            <a:endParaRPr lang="en-US" b="0" dirty="0" smtClean="0"/>
          </a:p>
          <a:p>
            <a:pPr lvl="0" algn="just"/>
            <a:r>
              <a:rPr lang="mn-MN" b="0" dirty="0" smtClean="0"/>
              <a:t>		-Байгаль орчныг хамгаалах нөхөн сэргээх үүргээ биелүүлээгүй, өмнө жил олборлолтын үйл ажиллагаа явуулсан ч нөхөн сэргээсэн талбайг хүлээлгэж өгөөгүй, тухайн жилийн нөхөн сэргээлтийн барьцаа хөрөнгө байршуулаагүй ашиглалтын тусгай зөвшөөрөлтэй аж ахуйн нэгжүүдийн үйл ажиллагааг эхлүүлэхгүй байх,</a:t>
            </a:r>
            <a:endParaRPr lang="en-US" b="0" dirty="0" smtClean="0"/>
          </a:p>
          <a:p>
            <a:pPr lvl="0" algn="just"/>
            <a:r>
              <a:rPr lang="mn-MN" b="0" dirty="0" smtClean="0"/>
              <a:t>		-МУ-ын ЗГ-ын 2019 оны 355-р тогтоолын 1 дэх хэсэгт заасны дагуу бичил уурхайгаар ашигт малтмал олборлох гэрээг шинээр байгуулахгүй байх, </a:t>
            </a:r>
            <a:endParaRPr lang="en-US" b="0" dirty="0" smtClean="0"/>
          </a:p>
          <a:p>
            <a:pPr lvl="0" algn="just"/>
            <a:r>
              <a:rPr lang="mn-MN" b="0" dirty="0" smtClean="0"/>
              <a:t>		-А</a:t>
            </a:r>
            <a:r>
              <a:rPr lang="en-US" b="0" dirty="0" smtClean="0"/>
              <a:t>шигт</a:t>
            </a:r>
            <a:r>
              <a:rPr lang="mn-MN" b="0" dirty="0" smtClean="0"/>
              <a:t> </a:t>
            </a:r>
            <a:r>
              <a:rPr lang="en-US" b="0" dirty="0" smtClean="0"/>
              <a:t>малтмалын</a:t>
            </a:r>
            <a:r>
              <a:rPr lang="mn-MN" b="0" dirty="0" smtClean="0"/>
              <a:t> </a:t>
            </a:r>
            <a:r>
              <a:rPr lang="en-US" b="0" dirty="0" smtClean="0"/>
              <a:t>олборлолтод</a:t>
            </a:r>
            <a:r>
              <a:rPr lang="mn-MN" b="0" dirty="0" smtClean="0"/>
              <a:t> </a:t>
            </a:r>
            <a:r>
              <a:rPr lang="en-US" b="0" dirty="0" smtClean="0"/>
              <a:t>ашиглаж</a:t>
            </a:r>
            <a:r>
              <a:rPr lang="mn-MN" b="0" dirty="0" smtClean="0"/>
              <a:t> </a:t>
            </a:r>
            <a:r>
              <a:rPr lang="en-US" b="0" dirty="0" smtClean="0"/>
              <a:t>байгаа</a:t>
            </a:r>
            <a:r>
              <a:rPr lang="mn-MN" b="0" dirty="0" smtClean="0"/>
              <a:t> </a:t>
            </a:r>
            <a:r>
              <a:rPr lang="en-US" b="0" dirty="0" smtClean="0"/>
              <a:t>дугуйт</a:t>
            </a:r>
            <a:r>
              <a:rPr lang="mn-MN" b="0" dirty="0" smtClean="0"/>
              <a:t> </a:t>
            </a:r>
            <a:r>
              <a:rPr lang="en-US" b="0" dirty="0" smtClean="0"/>
              <a:t>болон</a:t>
            </a:r>
            <a:r>
              <a:rPr lang="mn-MN" b="0" dirty="0" smtClean="0"/>
              <a:t> </a:t>
            </a:r>
            <a:r>
              <a:rPr lang="en-US" b="0" dirty="0" smtClean="0"/>
              <a:t>гинжит</a:t>
            </a:r>
            <a:r>
              <a:rPr lang="mn-MN" b="0" dirty="0" smtClean="0"/>
              <a:t> </a:t>
            </a:r>
            <a:r>
              <a:rPr lang="en-US" b="0" dirty="0" smtClean="0"/>
              <a:t>техник</a:t>
            </a:r>
            <a:r>
              <a:rPr lang="mn-MN" b="0" dirty="0" smtClean="0"/>
              <a:t> </a:t>
            </a:r>
            <a:r>
              <a:rPr lang="en-US" b="0" dirty="0" smtClean="0"/>
              <a:t>хэрэгслийн</a:t>
            </a:r>
            <a:r>
              <a:rPr lang="mn-MN" b="0" dirty="0" smtClean="0"/>
              <a:t> </a:t>
            </a:r>
            <a:r>
              <a:rPr lang="en-US" b="0" dirty="0" smtClean="0"/>
              <a:t>бүртгэл</a:t>
            </a:r>
            <a:r>
              <a:rPr lang="mn-MN" b="0" dirty="0" smtClean="0"/>
              <a:t> </a:t>
            </a:r>
            <a:r>
              <a:rPr lang="en-US" b="0" dirty="0" smtClean="0"/>
              <a:t>хөтлөх, дугаар</a:t>
            </a:r>
            <a:r>
              <a:rPr lang="mn-MN" b="0" dirty="0" smtClean="0"/>
              <a:t> </a:t>
            </a:r>
            <a:r>
              <a:rPr lang="en-US" b="0" dirty="0" smtClean="0"/>
              <a:t>олгох</a:t>
            </a:r>
            <a:r>
              <a:rPr lang="mn-MN" b="0" dirty="0" smtClean="0"/>
              <a:t>, </a:t>
            </a:r>
            <a:r>
              <a:rPr lang="en-US" b="0" dirty="0" smtClean="0"/>
              <a:t> Бичил</a:t>
            </a:r>
            <a:r>
              <a:rPr lang="mn-MN" b="0" dirty="0" smtClean="0"/>
              <a:t> </a:t>
            </a:r>
            <a:r>
              <a:rPr lang="en-US" b="0" dirty="0" smtClean="0"/>
              <a:t>уурхайгаар</a:t>
            </a:r>
            <a:r>
              <a:rPr lang="mn-MN" b="0" dirty="0" smtClean="0"/>
              <a:t> </a:t>
            </a:r>
            <a:r>
              <a:rPr lang="en-US" b="0" dirty="0" smtClean="0"/>
              <a:t>ашигт</a:t>
            </a:r>
            <a:r>
              <a:rPr lang="mn-MN" b="0" dirty="0" smtClean="0"/>
              <a:t> </a:t>
            </a:r>
            <a:r>
              <a:rPr lang="en-US" b="0" dirty="0" smtClean="0"/>
              <a:t>малтмал</a:t>
            </a:r>
            <a:r>
              <a:rPr lang="mn-MN" b="0" dirty="0" smtClean="0"/>
              <a:t> </a:t>
            </a:r>
            <a:r>
              <a:rPr lang="en-US" b="0" dirty="0" smtClean="0"/>
              <a:t>хууль</a:t>
            </a:r>
            <a:r>
              <a:rPr lang="mn-MN" b="0" dirty="0" smtClean="0"/>
              <a:t> </a:t>
            </a:r>
            <a:r>
              <a:rPr lang="en-US" b="0" dirty="0" smtClean="0"/>
              <a:t>бусаар</a:t>
            </a:r>
            <a:r>
              <a:rPr lang="mn-MN" b="0" dirty="0" smtClean="0"/>
              <a:t> </a:t>
            </a:r>
            <a:r>
              <a:rPr lang="en-US" b="0" dirty="0" smtClean="0"/>
              <a:t>олборлоход</a:t>
            </a:r>
            <a:r>
              <a:rPr lang="mn-MN" b="0" dirty="0" smtClean="0"/>
              <a:t> </a:t>
            </a:r>
            <a:r>
              <a:rPr lang="en-US" b="0" dirty="0" smtClean="0"/>
              <a:t>ашигласан</a:t>
            </a:r>
            <a:r>
              <a:rPr lang="mn-MN" b="0" dirty="0" smtClean="0"/>
              <a:t> </a:t>
            </a:r>
            <a:r>
              <a:rPr lang="en-US" b="0" dirty="0" smtClean="0"/>
              <a:t>болон</a:t>
            </a:r>
            <a:r>
              <a:rPr lang="mn-MN" b="0" dirty="0" smtClean="0"/>
              <a:t> </a:t>
            </a:r>
            <a:r>
              <a:rPr lang="en-US" b="0" dirty="0" smtClean="0"/>
              <a:t>ашиглахаар</a:t>
            </a:r>
            <a:r>
              <a:rPr lang="mn-MN" b="0" dirty="0" smtClean="0"/>
              <a:t> </a:t>
            </a:r>
            <a:r>
              <a:rPr lang="en-US" b="0" dirty="0" smtClean="0"/>
              <a:t>бэлтгэсэн</a:t>
            </a:r>
            <a:r>
              <a:rPr lang="mn-MN" b="0" dirty="0" smtClean="0"/>
              <a:t> </a:t>
            </a:r>
            <a:r>
              <a:rPr lang="en-US" b="0" dirty="0" smtClean="0"/>
              <a:t>техник, тоног</a:t>
            </a:r>
            <a:r>
              <a:rPr lang="mn-MN" b="0" dirty="0" smtClean="0"/>
              <a:t> </a:t>
            </a:r>
            <a:r>
              <a:rPr lang="en-US" b="0" dirty="0" smtClean="0"/>
              <a:t>төхөөрөмжийг</a:t>
            </a:r>
            <a:r>
              <a:rPr lang="mn-MN" b="0" dirty="0" smtClean="0"/>
              <a:t> </a:t>
            </a:r>
            <a:r>
              <a:rPr lang="en-US" b="0" dirty="0" smtClean="0"/>
              <a:t>талбайгаас</a:t>
            </a:r>
            <a:r>
              <a:rPr lang="mn-MN" b="0" dirty="0" smtClean="0"/>
              <a:t> </a:t>
            </a:r>
            <a:r>
              <a:rPr lang="en-US" b="0" dirty="0" smtClean="0"/>
              <a:t>гаргаж, харуул</a:t>
            </a:r>
            <a:r>
              <a:rPr lang="mn-MN" b="0" dirty="0" smtClean="0"/>
              <a:t> </a:t>
            </a:r>
            <a:r>
              <a:rPr lang="en-US" b="0" dirty="0" smtClean="0"/>
              <a:t>хамгаалалт</a:t>
            </a:r>
            <a:r>
              <a:rPr lang="mn-MN" b="0" dirty="0" smtClean="0"/>
              <a:t> </a:t>
            </a:r>
            <a:r>
              <a:rPr lang="en-US" b="0" dirty="0" smtClean="0"/>
              <a:t>зохион</a:t>
            </a:r>
            <a:r>
              <a:rPr lang="mn-MN" b="0" dirty="0" smtClean="0"/>
              <a:t> </a:t>
            </a:r>
            <a:r>
              <a:rPr lang="en-US" b="0" dirty="0" smtClean="0"/>
              <a:t>байгуулах,</a:t>
            </a:r>
          </a:p>
          <a:p>
            <a:pPr lvl="0" algn="just"/>
            <a:r>
              <a:rPr lang="mn-MN" b="0" dirty="0" smtClean="0"/>
              <a:t>		-Байгаль орчныг хамгаалах нөхөн сэргээх үүргээ биелүүлдэггүй, ашиглалтын тусгай зөвшөөрөл эзэмшигчийн нийтлэг үүргээ биелүүлдэггүй</a:t>
            </a:r>
            <a:r>
              <a:rPr lang="mn-MN" b="0" dirty="0"/>
              <a:t>,</a:t>
            </a:r>
            <a:r>
              <a:rPr lang="mn-MN" b="0" dirty="0" smtClean="0"/>
              <a:t> аж ахуйн нэгжүүдийн ашиглалтын тусгай зөвшөөрлийг цуцлах асуудлыг холбогдох харъяа газарт хүргүүлж шийдвэрлүүлэх,</a:t>
            </a:r>
            <a:endParaRPr lang="en-US" b="0" dirty="0" smtClean="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1800" dirty="0" smtClean="0">
                <a:solidFill>
                  <a:schemeClr val="accent2"/>
                </a:solidFill>
                <a:latin typeface="Arial" pitchFamily="34" charset="0"/>
                <a:cs typeface="Arial" pitchFamily="34" charset="0"/>
              </a:rPr>
              <a:t>Ой, ангийн чиглэлээр:</a:t>
            </a:r>
            <a:endParaRPr lang="en-US" sz="1800" dirty="0">
              <a:solidFill>
                <a:schemeClr val="accent2"/>
              </a:solidFill>
              <a:latin typeface="Arial" pitchFamily="34" charset="0"/>
              <a:cs typeface="Arial" pitchFamily="34" charset="0"/>
            </a:endParaRPr>
          </a:p>
        </p:txBody>
      </p:sp>
      <p:sp>
        <p:nvSpPr>
          <p:cNvPr id="3" name="Content Placeholder 2"/>
          <p:cNvSpPr>
            <a:spLocks noGrp="1"/>
          </p:cNvSpPr>
          <p:nvPr>
            <p:ph idx="1"/>
          </p:nvPr>
        </p:nvSpPr>
        <p:spPr>
          <a:xfrm>
            <a:off x="228600" y="1066800"/>
            <a:ext cx="8625840" cy="3579849"/>
          </a:xfrm>
        </p:spPr>
        <p:txBody>
          <a:bodyPr/>
          <a:lstStyle/>
          <a:p>
            <a:pPr algn="just"/>
            <a:r>
              <a:rPr lang="mn-MN" dirty="0" smtClean="0"/>
              <a:t>		-</a:t>
            </a:r>
            <a:r>
              <a:rPr lang="mn-MN" sz="1800" b="0" dirty="0" smtClean="0">
                <a:latin typeface="Arial" pitchFamily="34" charset="0"/>
                <a:cs typeface="Arial" pitchFamily="34" charset="0"/>
              </a:rPr>
              <a:t>Ойгоос мод бэлтгэх  журмыг мөрдөж ажилладаггүй,</a:t>
            </a:r>
          </a:p>
          <a:p>
            <a:pPr algn="just"/>
            <a:r>
              <a:rPr lang="mn-MN" sz="1800" b="0" dirty="0" smtClean="0">
                <a:latin typeface="Arial" pitchFamily="34" charset="0"/>
                <a:cs typeface="Arial" pitchFamily="34" charset="0"/>
              </a:rPr>
              <a:t>		-М</a:t>
            </a:r>
            <a:r>
              <a:rPr lang="mn-MN" sz="1800" b="0" dirty="0" smtClean="0"/>
              <a:t>од бэлтгэсэн тусгайрласан талбайгаа цэвэрлэгээ хийж хүлээлгэн өгч төгсгөлийн акт үйлдэж хэвшээгүй, </a:t>
            </a:r>
          </a:p>
          <a:p>
            <a:pPr lvl="0" algn="just"/>
            <a:r>
              <a:rPr lang="mn-MN" sz="1800" b="0" dirty="0" smtClean="0"/>
              <a:t>		-Орон нутагтаа байх ойн мэргэжлийн байгууллагын тоо хэмжээг тогтоож, шинээр ойн мэргэжлийн байгууллага, хөрөө рам шинээр нэмж суурилуулахгүй байх, тэдгээрийг цөөлөх, хөдөлмөр хамгаалал, аюулгүй ажиллагааны шаардлага хангаагүй, стандартын бус мод боловсруулах тоног төхөөрөмжийг хориглох, үйл ажиллагааг нь хязгаарлах, </a:t>
            </a:r>
            <a:br>
              <a:rPr lang="mn-MN" sz="1800" b="0" dirty="0" smtClean="0"/>
            </a:br>
            <a:r>
              <a:rPr lang="mn-MN" sz="1800" b="0" dirty="0" smtClean="0"/>
              <a:t>	-Огтлолтын явцад бэлтгэгдэж байгаа мод болон, модны үзүүр, ёзоорыг бүрэн ашиглах арга ажиллагааг хангуулах зорилгоор туушийн тээвэрлэлтийг сэргээж дэмжих,</a:t>
            </a:r>
            <a:endParaRPr lang="en-US" sz="1800" b="0" dirty="0" smtClean="0"/>
          </a:p>
          <a:p>
            <a:pPr algn="just"/>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1400" b="1" dirty="0" smtClean="0">
                <a:solidFill>
                  <a:schemeClr val="accent2"/>
                </a:solidFill>
                <a:latin typeface="Arial" pitchFamily="34" charset="0"/>
                <a:cs typeface="Arial" pitchFamily="34" charset="0"/>
              </a:rPr>
              <a:t>Байгаль орчин хөрсний бохирдол, химийн бодисын чиглэлээр </a:t>
            </a:r>
            <a:r>
              <a:rPr lang="en-US" sz="1400" dirty="0" smtClean="0">
                <a:solidFill>
                  <a:schemeClr val="accent2"/>
                </a:solidFill>
                <a:latin typeface="Arial" pitchFamily="34" charset="0"/>
                <a:cs typeface="Arial" pitchFamily="34" charset="0"/>
              </a:rPr>
              <a:t/>
            </a:r>
            <a:br>
              <a:rPr lang="en-US" sz="1400" dirty="0" smtClean="0">
                <a:solidFill>
                  <a:schemeClr val="accent2"/>
                </a:solidFill>
                <a:latin typeface="Arial" pitchFamily="34" charset="0"/>
                <a:cs typeface="Arial" pitchFamily="34" charset="0"/>
              </a:rPr>
            </a:br>
            <a:endParaRPr lang="en-US" sz="1400" dirty="0">
              <a:solidFill>
                <a:schemeClr val="accent2"/>
              </a:solidFill>
              <a:latin typeface="Arial" pitchFamily="34" charset="0"/>
              <a:cs typeface="Arial" pitchFamily="34" charset="0"/>
            </a:endParaRPr>
          </a:p>
        </p:txBody>
      </p:sp>
      <p:sp>
        <p:nvSpPr>
          <p:cNvPr id="3" name="Content Placeholder 2"/>
          <p:cNvSpPr>
            <a:spLocks noGrp="1"/>
          </p:cNvSpPr>
          <p:nvPr>
            <p:ph idx="1"/>
          </p:nvPr>
        </p:nvSpPr>
        <p:spPr>
          <a:xfrm>
            <a:off x="457200" y="914400"/>
            <a:ext cx="8229600" cy="3766077"/>
          </a:xfrm>
        </p:spPr>
        <p:txBody>
          <a:bodyPr>
            <a:normAutofit/>
          </a:bodyPr>
          <a:lstStyle/>
          <a:p>
            <a:pPr algn="just"/>
            <a:r>
              <a:rPr lang="mn-MN" sz="1800" b="0" dirty="0" smtClean="0">
                <a:latin typeface="Arial" pitchFamily="34" charset="0"/>
                <a:cs typeface="Arial" pitchFamily="34" charset="0"/>
              </a:rPr>
              <a:t>		-Хаврын дулаарлаас өмнө тухай бүр үерийн далан, шуудуу, ус зайлуулах сувгийн  цэвэрлэгээг хийж, хорогдсон, мал амьтны сэг, зэмийг зайлуулж халдваргүйжүүлэх,</a:t>
            </a:r>
          </a:p>
          <a:p>
            <a:pPr lvl="0" algn="just"/>
            <a:r>
              <a:rPr lang="mn-MN" sz="1800" b="0" dirty="0" smtClean="0">
                <a:latin typeface="Arial" pitchFamily="34" charset="0"/>
                <a:cs typeface="Arial" pitchFamily="34" charset="0"/>
              </a:rPr>
              <a:t>		-Усыг үйлдвэрлэлийн зориулалтаар зөвшөөрөлгүй ашиглах, дур мэдэн цооног гаргах үйл ажиллагааг таслан зогсоох, усны нөөц хомсдох, гол, горхи ширгэх, нуур, булаг шанд, рашаан, худгийн ус ширгэх, бохирдсон тохиолдолд тухайн эх үүсвэрээс ус ашиглахыг зогсоох, тэдгээрийг нөхөн сэргээх, ойжуулах, ургамалжуулах талаар шийдвэр гаргах, учирсан хохирлыг нөхөн төлүүлэх, усны сан бүхий газар, усны эх үүсвэрийн онцгой болон энгийн хамгаалалт, эрүүл ахуйн бүсийн дэглэмийг мөрдүүлэх, холбогдох эрх бүхий байгууллагын дүгнэлтийг үндэслэн ус ашиглах зөвшөөрөл олгох.</a:t>
            </a:r>
            <a:endParaRPr lang="en-US" sz="1800" b="0" dirty="0" smtClean="0">
              <a:latin typeface="Arial" pitchFamily="34" charset="0"/>
              <a:cs typeface="Arial" pitchFamily="34" charset="0"/>
            </a:endParaRPr>
          </a:p>
          <a:p>
            <a:pPr algn="just"/>
            <a:endParaRPr lang="mn-MN" sz="1800" b="0" dirty="0" smtClean="0">
              <a:latin typeface="Arial" pitchFamily="34" charset="0"/>
              <a:cs typeface="Arial" pitchFamily="34" charset="0"/>
            </a:endParaRPr>
          </a:p>
          <a:p>
            <a:pPr algn="just"/>
            <a:endParaRPr lang="en-US" sz="1800" b="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1400" b="1" dirty="0" smtClean="0">
                <a:solidFill>
                  <a:schemeClr val="accent2"/>
                </a:solidFill>
                <a:latin typeface="Arial" pitchFamily="34" charset="0"/>
                <a:cs typeface="Arial" pitchFamily="34" charset="0"/>
              </a:rPr>
              <a:t>авто зам, тээврийн салбарт анхаарах</a:t>
            </a:r>
            <a:endParaRPr lang="en-US" sz="1400" dirty="0">
              <a:solidFill>
                <a:schemeClr val="accent2"/>
              </a:solidFill>
              <a:latin typeface="Arial" pitchFamily="34" charset="0"/>
              <a:cs typeface="Arial" pitchFamily="34" charset="0"/>
            </a:endParaRPr>
          </a:p>
        </p:txBody>
      </p:sp>
      <p:sp>
        <p:nvSpPr>
          <p:cNvPr id="3" name="Content Placeholder 2"/>
          <p:cNvSpPr>
            <a:spLocks noGrp="1"/>
          </p:cNvSpPr>
          <p:nvPr>
            <p:ph idx="1"/>
          </p:nvPr>
        </p:nvSpPr>
        <p:spPr>
          <a:xfrm>
            <a:off x="304800" y="1100628"/>
            <a:ext cx="8458200" cy="3928572"/>
          </a:xfrm>
        </p:spPr>
        <p:txBody>
          <a:bodyPr>
            <a:normAutofit/>
          </a:bodyPr>
          <a:lstStyle/>
          <a:p>
            <a:pPr lvl="0" algn="just"/>
            <a:r>
              <a:rPr lang="mn-MN" sz="1800" b="0" dirty="0" smtClean="0">
                <a:latin typeface="Arial" pitchFamily="34" charset="0"/>
                <a:cs typeface="Arial" pitchFamily="34" charset="0"/>
              </a:rPr>
              <a:t>		-Монгол улсын авто замын тухай хуулийн 20.2. зүйлд “ Захиалагч нь авто зам, замын байгууламжийн барилгын ажлыг эхлүүлэх, саадгүй хэрэгжүүлэхэд шаардагдах зураг төсөл, замын чиг /трасс/, геодезийн цэгүүд, газар эзэмшүүлэх зөвшөөрөл зэргийг гүйцэтгэгчид хүлээлгэн өгч, авто замын барилгын ажил явуулах талбайг чөлөөлөх асуудлыг шийдвэрлэсэн байна.” гэж заасаны дагуу төрийн байгууллагууд  хангалттай ажиллахгүй байна.</a:t>
            </a:r>
            <a:endParaRPr lang="en-US" sz="1800" b="0" dirty="0" smtClean="0">
              <a:latin typeface="Arial" pitchFamily="34" charset="0"/>
              <a:cs typeface="Arial" pitchFamily="34" charset="0"/>
            </a:endParaRPr>
          </a:p>
          <a:p>
            <a:pPr lvl="0" algn="just"/>
            <a:r>
              <a:rPr lang="mn-MN" sz="1800" b="0" dirty="0" smtClean="0">
                <a:latin typeface="Arial" pitchFamily="34" charset="0"/>
                <a:cs typeface="Arial" pitchFamily="34" charset="0"/>
              </a:rPr>
              <a:t>		-Авто тээврийн үндэсний төвийн Сэлэнгэ салбарынхан Сэлэнгэ аймгийн бүх сумдаа хамруулан нийтийн тээврийн үйл ажиллагааг зохион байгуулдаггүй, тодорхой ойрын сумдад үйл ажиллагаа явуулдаг.</a:t>
            </a:r>
          </a:p>
          <a:p>
            <a:pPr lvl="0" algn="just"/>
            <a:r>
              <a:rPr lang="mn-MN" sz="1800" b="0" dirty="0" smtClean="0">
                <a:solidFill>
                  <a:srgbClr val="FF0000"/>
                </a:solidFill>
                <a:latin typeface="Arial" pitchFamily="34" charset="0"/>
                <a:cs typeface="Arial" pitchFamily="34" charset="0"/>
              </a:rPr>
              <a:t>		</a:t>
            </a:r>
            <a:endParaRPr lang="en-US" sz="1800" b="0" dirty="0" smtClean="0">
              <a:solidFill>
                <a:srgbClr val="FF0000"/>
              </a:solidFill>
              <a:latin typeface="Arial" pitchFamily="34" charset="0"/>
              <a:cs typeface="Arial" pitchFamily="34" charset="0"/>
            </a:endParaRPr>
          </a:p>
          <a:p>
            <a:pPr algn="just"/>
            <a:endParaRPr lang="en-US" sz="1800" b="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1400" b="1" dirty="0" smtClean="0">
                <a:solidFill>
                  <a:schemeClr val="accent2"/>
                </a:solidFill>
                <a:latin typeface="Arial" pitchFamily="34" charset="0"/>
                <a:cs typeface="Arial" pitchFamily="34" charset="0"/>
              </a:rPr>
              <a:t>Газрын харилцааны чиглэлээр  </a:t>
            </a:r>
            <a:endParaRPr lang="en-US" sz="1400" dirty="0">
              <a:solidFill>
                <a:schemeClr val="accent2"/>
              </a:solidFill>
              <a:latin typeface="Arial" pitchFamily="34" charset="0"/>
              <a:cs typeface="Arial" pitchFamily="34" charset="0"/>
            </a:endParaRPr>
          </a:p>
        </p:txBody>
      </p:sp>
      <p:sp>
        <p:nvSpPr>
          <p:cNvPr id="3" name="Content Placeholder 2"/>
          <p:cNvSpPr>
            <a:spLocks noGrp="1"/>
          </p:cNvSpPr>
          <p:nvPr>
            <p:ph idx="1"/>
          </p:nvPr>
        </p:nvSpPr>
        <p:spPr>
          <a:xfrm>
            <a:off x="304800" y="914400"/>
            <a:ext cx="8458200" cy="4572000"/>
          </a:xfrm>
        </p:spPr>
        <p:txBody>
          <a:bodyPr>
            <a:normAutofit/>
          </a:bodyPr>
          <a:lstStyle/>
          <a:p>
            <a:r>
              <a:rPr lang="mn-MN" dirty="0" smtClean="0"/>
              <a:t>	</a:t>
            </a:r>
            <a:r>
              <a:rPr lang="mn-MN" b="0" dirty="0" smtClean="0">
                <a:latin typeface="Arial" pitchFamily="34" charset="0"/>
                <a:cs typeface="Arial" pitchFamily="34" charset="0"/>
              </a:rPr>
              <a:t>-Төлөвлөгөөнд нэмэлт нэрийн доор хууль бус газар олголт хийдэг, </a:t>
            </a:r>
          </a:p>
          <a:p>
            <a:r>
              <a:rPr lang="mn-MN" b="0" dirty="0" smtClean="0">
                <a:latin typeface="Arial" pitchFamily="34" charset="0"/>
                <a:cs typeface="Arial" pitchFamily="34" charset="0"/>
              </a:rPr>
              <a:t>	-Аман зөвшөөрөл өгч үйл ажиллагааг нь эхлүүлдэг,</a:t>
            </a:r>
          </a:p>
          <a:p>
            <a:pPr lvl="0" algn="just"/>
            <a:r>
              <a:rPr lang="mn-MN" b="0" dirty="0" smtClean="0">
                <a:latin typeface="Arial" pitchFamily="34" charset="0"/>
                <a:cs typeface="Arial" pitchFamily="34" charset="0"/>
              </a:rPr>
              <a:t>	-Газрыг илэрхий доройтуулсан нь мэргэжлийн эрх бүхий байгууллагын дүгнэлтээр тогтоогдсон бол тухайн газрыг албадан чөлөөлүүлэх шийдвэр гаргаж хэрэгжүүлэх,</a:t>
            </a:r>
            <a:endParaRPr lang="en-US" b="0" dirty="0" smtClean="0">
              <a:latin typeface="Arial" pitchFamily="34" charset="0"/>
              <a:cs typeface="Arial" pitchFamily="34" charset="0"/>
            </a:endParaRPr>
          </a:p>
          <a:p>
            <a:pPr lvl="0"/>
            <a:r>
              <a:rPr lang="mn-MN" b="0" dirty="0" smtClean="0">
                <a:latin typeface="Arial" pitchFamily="34" charset="0"/>
                <a:cs typeface="Arial" pitchFamily="34" charset="0"/>
              </a:rPr>
              <a:t>	-хууль бусаар зөвшөөрөлгүйгээр тариалангийн талбайг тэлж хагалах зөрчлийг таслан зогсоох,  урьдчилан сэргийлэх,</a:t>
            </a:r>
            <a:endParaRPr lang="en-US" b="0" dirty="0" smtClean="0">
              <a:latin typeface="Arial" pitchFamily="34" charset="0"/>
              <a:cs typeface="Arial" pitchFamily="34" charset="0"/>
            </a:endParaRPr>
          </a:p>
          <a:p>
            <a:pPr lvl="0"/>
            <a:r>
              <a:rPr lang="mn-MN" dirty="0" smtClean="0">
                <a:solidFill>
                  <a:schemeClr val="accent2"/>
                </a:solidFill>
                <a:latin typeface="Arial" pitchFamily="34" charset="0"/>
                <a:cs typeface="Arial" pitchFamily="34" charset="0"/>
              </a:rPr>
              <a:t>Барилга эрчим хүчний чиглэлээр:</a:t>
            </a:r>
            <a:r>
              <a:rPr lang="en-US" dirty="0" smtClean="0"/>
              <a:t/>
            </a:r>
            <a:br>
              <a:rPr lang="en-US" dirty="0" smtClean="0"/>
            </a:br>
            <a:endParaRPr lang="mn-MN" dirty="0" smtClean="0"/>
          </a:p>
          <a:p>
            <a:pPr lvl="0" algn="just"/>
            <a:r>
              <a:rPr lang="mn-MN" b="0" dirty="0" smtClean="0">
                <a:latin typeface="Arial" pitchFamily="34" charset="0"/>
                <a:cs typeface="Arial" pitchFamily="34" charset="0"/>
              </a:rPr>
              <a:t>	-Улсын төсөв орон нутгийн төсвийн хөрөнгө оруулалтаар хийгдэх ажлын зураг төслийг захиалж боловсруулаагүйгээр, техникийн магадлал хийгдээгүй зураг төслөөр  гүйцэтгэгчийг сонгож гэрээ байгуулдаг, Шаардлага хангахгүй зураг төслөөр тендер зарладаг, зураг төсөл, төсвийг захиалагч байгууллага шалгаж авдаггүй, гүйцэтгэгчийг сонгон шалгаруулахдаа оройтуулж тендер зарлаж 10-р сард гэрээ байгуулдаг,</a:t>
            </a:r>
            <a:endParaRPr lang="en-US" b="0" dirty="0" smtClean="0">
              <a:latin typeface="Arial" pitchFamily="34" charset="0"/>
              <a:cs typeface="Arial" pitchFamily="34" charset="0"/>
            </a:endParaRPr>
          </a:p>
          <a:p>
            <a:pPr algn="just"/>
            <a:r>
              <a:rPr lang="mn-MN" b="0" dirty="0" smtClean="0">
                <a:solidFill>
                  <a:srgbClr val="FF0000"/>
                </a:solidFill>
                <a:latin typeface="Arial" pitchFamily="34" charset="0"/>
                <a:cs typeface="Arial" pitchFamily="34" charset="0"/>
              </a:rPr>
              <a:t>	-</a:t>
            </a:r>
            <a:endParaRPr lang="en-US" b="0" dirty="0" smtClean="0">
              <a:solidFill>
                <a:srgbClr val="FF0000"/>
              </a:solidFill>
              <a:latin typeface="Arial" pitchFamily="34" charset="0"/>
              <a:cs typeface="Arial" pitchFamily="34" charset="0"/>
            </a:endParaRPr>
          </a:p>
          <a:p>
            <a:endParaRPr 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1600" dirty="0" smtClean="0">
                <a:solidFill>
                  <a:schemeClr val="accent2"/>
                </a:solidFill>
                <a:latin typeface="Arial" pitchFamily="34" charset="0"/>
                <a:cs typeface="Arial" pitchFamily="34" charset="0"/>
              </a:rPr>
              <a:t>Эм биобэлдмэлийн чиглэлээр:</a:t>
            </a:r>
            <a:r>
              <a:rPr lang="en-US" dirty="0" smtClean="0"/>
              <a:t/>
            </a:r>
            <a:br>
              <a:rPr lang="en-US" dirty="0" smtClean="0"/>
            </a:br>
            <a:endParaRPr lang="en-US" dirty="0"/>
          </a:p>
        </p:txBody>
      </p:sp>
      <p:sp>
        <p:nvSpPr>
          <p:cNvPr id="3" name="Content Placeholder 2"/>
          <p:cNvSpPr>
            <a:spLocks noGrp="1"/>
          </p:cNvSpPr>
          <p:nvPr>
            <p:ph idx="1"/>
          </p:nvPr>
        </p:nvSpPr>
        <p:spPr>
          <a:xfrm>
            <a:off x="228600" y="762000"/>
            <a:ext cx="8534400" cy="3918477"/>
          </a:xfrm>
        </p:spPr>
        <p:txBody>
          <a:bodyPr>
            <a:normAutofit/>
          </a:bodyPr>
          <a:lstStyle/>
          <a:p>
            <a:pPr algn="just"/>
            <a:r>
              <a:rPr lang="mn-MN" sz="1700" dirty="0" smtClean="0">
                <a:latin typeface="Arial" pitchFamily="34" charset="0"/>
                <a:cs typeface="Arial" pitchFamily="34" charset="0"/>
              </a:rPr>
              <a:t>		</a:t>
            </a:r>
            <a:r>
              <a:rPr lang="mn-MN" b="0" dirty="0" smtClean="0">
                <a:latin typeface="Arial" pitchFamily="34" charset="0"/>
                <a:cs typeface="Arial" pitchFamily="34" charset="0"/>
              </a:rPr>
              <a:t>-Эм хангамжийн байгууллагууд нь тусгай зөвшөөрөлгүй, зөвшөөрлийн хугацаа нь  дууссан, сунгуулаагүй, аж ахуйн нэгж, иргэд нь Монгол Улсын эмийн бүртгэлд бүртгэгдээгүй, бүртгэлийн загвараас зөрүүтэй,  чанар байдал нь тодорхойгүй эм эмнэлгийн хэрэгслэл биологийн идэвхт бүтээгдэхүүнийг гар дээрээс болон цахим зар сурталчилгаагаар худалдан борлуулж байгаа зөрчлүүд илэрч байгаа тул  орон нутгийн удирдлагууд мэдээ, мэдээлэлийг цаг алдалгүй мэдээлж, таслан зогсоох,</a:t>
            </a:r>
            <a:endParaRPr lang="en-US" b="0" dirty="0" smtClean="0">
              <a:latin typeface="Arial" pitchFamily="34" charset="0"/>
              <a:cs typeface="Arial" pitchFamily="34" charset="0"/>
            </a:endParaRPr>
          </a:p>
          <a:p>
            <a:pPr algn="just"/>
            <a:r>
              <a:rPr lang="mn-MN" b="0" dirty="0" smtClean="0">
                <a:latin typeface="Arial" pitchFamily="34" charset="0"/>
                <a:cs typeface="Arial" pitchFamily="34" charset="0"/>
              </a:rPr>
              <a:t>		-Эрүүл мэндийн чиглэлээр үйл ажиллагаа явуулж буй, аж ахуйн нэгж, байгууллагуудын тусгай зөвшөөрөлийн хугацааг дахин сунгуулах, түдгэлзүүлэх, хаяг, байршил нь өөрчлөгдсөн үед МХГ- аас хяналт шалгалтын үеийн дүгнэлт, баталгаажуулалтыг авч зөрчлийг илрүүлэх, таслан зогсооход санал солилцож хамтран ажиллах шаардлагатай байна. </a:t>
            </a:r>
            <a:endParaRPr lang="en-US" b="0" dirty="0" smtClean="0">
              <a:latin typeface="Arial" pitchFamily="34" charset="0"/>
              <a:cs typeface="Arial" pitchFamily="34"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1600" dirty="0" smtClean="0">
                <a:solidFill>
                  <a:schemeClr val="accent2"/>
                </a:solidFill>
                <a:latin typeface="Arial" pitchFamily="34" charset="0"/>
                <a:cs typeface="Arial" pitchFamily="34" charset="0"/>
              </a:rPr>
              <a:t>Хүнсний чанар, стандартын хяналтын чиглэлээр:</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3842277"/>
          </a:xfrm>
        </p:spPr>
        <p:txBody>
          <a:bodyPr/>
          <a:lstStyle/>
          <a:p>
            <a:pPr algn="just"/>
            <a:r>
              <a:rPr lang="mn-MN" b="0" dirty="0" smtClean="0">
                <a:latin typeface="Arial" pitchFamily="34" charset="0"/>
                <a:cs typeface="Arial" pitchFamily="34" charset="0"/>
              </a:rPr>
              <a:t>		Монгол Улсын Засгийн газрын 2016 оны 287 дугаар тогтоолоор батлагдсан “Сав  баглаа боодол” үндэсний хөтөлбөр, “Хүнсний зориулалтын бус хуванцар савны талаар авах арга хэмжээний тухай” 2015 оны 496 дугаар тогтоол, “Нэг удаагийн нийлэг хальсан уутыг хориглох тухай” 2018 оны 189 дүгээр тогтоол, холбогдох стандартын хэрэгжилт, хоол хүнсний бүтээгдэхүүний сав, баглаа боодлын чанар, аюулгүй байдлыг хангуулах, илэрсэн зөрчил дутагдлыг таслан зогсоох, хариуцлага тооцох, мэргэжил арга зүйн зөвлөгөө өгч эрсдэлээс урьдчилан сэргийлж ажиллах</a:t>
            </a:r>
            <a:r>
              <a:rPr lang="en-US" b="0" dirty="0" smtClean="0">
                <a:latin typeface="Arial" pitchFamily="34" charset="0"/>
                <a:cs typeface="Arial" pitchFamily="34" charset="0"/>
              </a:rPr>
              <a:t>;</a:t>
            </a:r>
          </a:p>
          <a:p>
            <a:pPr algn="just"/>
            <a:r>
              <a:rPr lang="mn-MN" b="0" dirty="0" smtClean="0">
                <a:latin typeface="Arial" pitchFamily="34" charset="0"/>
                <a:cs typeface="Arial" pitchFamily="34" charset="0"/>
              </a:rPr>
              <a:t>		</a:t>
            </a:r>
            <a:r>
              <a:rPr lang="en-US" b="0" dirty="0" smtClean="0">
                <a:latin typeface="Arial" pitchFamily="34" charset="0"/>
                <a:cs typeface="Arial" pitchFamily="34" charset="0"/>
              </a:rPr>
              <a:t>Засгийн</a:t>
            </a:r>
            <a:r>
              <a:rPr lang="mn-MN" b="0" dirty="0" smtClean="0">
                <a:latin typeface="Arial" pitchFamily="34" charset="0"/>
                <a:cs typeface="Arial" pitchFamily="34" charset="0"/>
              </a:rPr>
              <a:t> </a:t>
            </a:r>
            <a:r>
              <a:rPr lang="en-US" b="0" dirty="0" smtClean="0">
                <a:latin typeface="Arial" pitchFamily="34" charset="0"/>
                <a:cs typeface="Arial" pitchFamily="34" charset="0"/>
              </a:rPr>
              <a:t>газр</a:t>
            </a:r>
            <a:r>
              <a:rPr lang="mn-MN" b="0" dirty="0" smtClean="0">
                <a:latin typeface="Arial" pitchFamily="34" charset="0"/>
                <a:cs typeface="Arial" pitchFamily="34" charset="0"/>
              </a:rPr>
              <a:t>ын 2011 оны 311 дүгээр тогтоолын дагуу дотоодын хяналтыг бүх аж ахуй нэгжүүд мөрдөж ажиллаж байгаа эсэх, түргэн гэмтэх хүнсний бүтээгдэхүүний хадгалалт, тээвэрлэлтийн байдалд хяналт тавих</a:t>
            </a:r>
            <a:r>
              <a:rPr lang="en-US" b="0" dirty="0" smtClean="0">
                <a:latin typeface="Arial" pitchFamily="34" charset="0"/>
                <a:cs typeface="Arial" pitchFamily="34" charset="0"/>
              </a:rPr>
              <a:t>;</a:t>
            </a:r>
          </a:p>
          <a:p>
            <a:pPr algn="just"/>
            <a:r>
              <a:rPr lang="mn-MN" b="0" dirty="0" smtClean="0">
                <a:latin typeface="Arial" pitchFamily="34" charset="0"/>
                <a:cs typeface="Arial" pitchFamily="34" charset="0"/>
              </a:rPr>
              <a:t>		“Сэлэнгийн брэнд” аймгийн хөтөлбөрийн хэрэгжилтэнд хяналт тавих, чанар, аюулгүй байдалд анхаарах</a:t>
            </a:r>
            <a:r>
              <a:rPr lang="en-US" b="0" dirty="0" smtClean="0">
                <a:latin typeface="Arial" pitchFamily="34" charset="0"/>
                <a:cs typeface="Arial" pitchFamily="34" charset="0"/>
              </a:rPr>
              <a: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00628"/>
            <a:ext cx="8229600" cy="3579849"/>
          </a:xfrm>
        </p:spPr>
        <p:txBody>
          <a:bodyPr/>
          <a:lstStyle/>
          <a:p>
            <a:pPr algn="just"/>
            <a:r>
              <a:rPr lang="mn-MN" dirty="0" smtClean="0"/>
              <a:t>1</a:t>
            </a:r>
            <a:r>
              <a:rPr lang="mn-MN" b="0" dirty="0" smtClean="0">
                <a:latin typeface="Arial" pitchFamily="34" charset="0"/>
                <a:cs typeface="Arial" pitchFamily="34" charset="0"/>
              </a:rPr>
              <a:t>. </a:t>
            </a:r>
            <a:r>
              <a:rPr lang="mn-MN" b="0" dirty="0">
                <a:latin typeface="Arial" pitchFamily="34" charset="0"/>
                <a:cs typeface="Arial" pitchFamily="34" charset="0"/>
              </a:rPr>
              <a:t>О</a:t>
            </a:r>
            <a:r>
              <a:rPr lang="en-US" b="0" dirty="0" err="1" smtClean="0">
                <a:latin typeface="Arial" pitchFamily="34" charset="0"/>
                <a:cs typeface="Arial" pitchFamily="34" charset="0"/>
              </a:rPr>
              <a:t>рон</a:t>
            </a:r>
            <a:r>
              <a:rPr lang="en-US" b="0" dirty="0" smtClean="0">
                <a:latin typeface="Arial" pitchFamily="34" charset="0"/>
                <a:cs typeface="Arial" pitchFamily="34" charset="0"/>
              </a:rPr>
              <a:t> сууцны </a:t>
            </a:r>
            <a:r>
              <a:rPr lang="mn-MN" b="0" dirty="0" smtClean="0">
                <a:latin typeface="Arial" pitchFamily="34" charset="0"/>
                <a:cs typeface="Arial" pitchFamily="34" charset="0"/>
              </a:rPr>
              <a:t>1 давхарт </a:t>
            </a:r>
            <a:r>
              <a:rPr lang="en-US" b="0" dirty="0" err="1" smtClean="0">
                <a:latin typeface="Arial" pitchFamily="34" charset="0"/>
                <a:cs typeface="Arial" pitchFamily="34" charset="0"/>
              </a:rPr>
              <a:t>согтууруулах</a:t>
            </a:r>
            <a:r>
              <a:rPr lang="mn-MN" b="0" dirty="0" smtClean="0">
                <a:latin typeface="Arial" pitchFamily="34" charset="0"/>
                <a:cs typeface="Arial" pitchFamily="34" charset="0"/>
              </a:rPr>
              <a:t> </a:t>
            </a:r>
            <a:r>
              <a:rPr lang="en-US" b="0" dirty="0" err="1" smtClean="0">
                <a:latin typeface="Arial" pitchFamily="34" charset="0"/>
                <a:cs typeface="Arial" pitchFamily="34" charset="0"/>
              </a:rPr>
              <a:t>ундаа</a:t>
            </a:r>
            <a:r>
              <a:rPr lang="mn-MN" b="0" dirty="0" smtClean="0">
                <a:latin typeface="Arial" pitchFamily="34" charset="0"/>
                <a:cs typeface="Arial" pitchFamily="34" charset="0"/>
              </a:rPr>
              <a:t> </a:t>
            </a:r>
            <a:r>
              <a:rPr lang="en-US" b="0" dirty="0" err="1" smtClean="0">
                <a:latin typeface="Arial" pitchFamily="34" charset="0"/>
                <a:cs typeface="Arial" pitchFamily="34" charset="0"/>
              </a:rPr>
              <a:t>худалдах</a:t>
            </a:r>
            <a:r>
              <a:rPr lang="en-US" b="0" dirty="0" smtClean="0">
                <a:latin typeface="Arial" pitchFamily="34" charset="0"/>
                <a:cs typeface="Arial" pitchFamily="34" charset="0"/>
              </a:rPr>
              <a:t>, </a:t>
            </a:r>
            <a:r>
              <a:rPr lang="en-US" b="0" dirty="0" err="1" smtClean="0">
                <a:latin typeface="Arial" pitchFamily="34" charset="0"/>
                <a:cs typeface="Arial" pitchFamily="34" charset="0"/>
              </a:rPr>
              <a:t>түүгээр</a:t>
            </a:r>
            <a:r>
              <a:rPr lang="mn-MN" b="0" dirty="0" smtClean="0">
                <a:latin typeface="Arial" pitchFamily="34" charset="0"/>
                <a:cs typeface="Arial" pitchFamily="34" charset="0"/>
              </a:rPr>
              <a:t> </a:t>
            </a:r>
            <a:r>
              <a:rPr lang="en-US" b="0" dirty="0" err="1" smtClean="0">
                <a:latin typeface="Arial" pitchFamily="34" charset="0"/>
                <a:cs typeface="Arial" pitchFamily="34" charset="0"/>
              </a:rPr>
              <a:t>үйлчлэхийг</a:t>
            </a:r>
            <a:r>
              <a:rPr lang="mn-MN" b="0" dirty="0" smtClean="0">
                <a:latin typeface="Arial" pitchFamily="34" charset="0"/>
                <a:cs typeface="Arial" pitchFamily="34" charset="0"/>
              </a:rPr>
              <a:t> </a:t>
            </a:r>
            <a:r>
              <a:rPr lang="en-US" b="0" dirty="0" err="1" smtClean="0">
                <a:latin typeface="Arial" pitchFamily="34" charset="0"/>
                <a:cs typeface="Arial" pitchFamily="34" charset="0"/>
              </a:rPr>
              <a:t>хориглоно</a:t>
            </a:r>
            <a:r>
              <a:rPr lang="mn-MN" b="0" dirty="0" smtClean="0">
                <a:latin typeface="Arial" pitchFamily="34" charset="0"/>
                <a:cs typeface="Arial" pitchFamily="34" charset="0"/>
              </a:rPr>
              <a:t> гэсэн заалтыг зөрчиж согтууруулах ундаа худалдах тусгай зөвшөөрөл олгож байгааг таслан зогсоох</a:t>
            </a:r>
            <a:r>
              <a:rPr lang="en-US" b="0" dirty="0" smtClean="0">
                <a:latin typeface="Arial" pitchFamily="34" charset="0"/>
                <a:cs typeface="Arial" pitchFamily="34" charset="0"/>
              </a:rPr>
              <a:t>;</a:t>
            </a:r>
          </a:p>
          <a:p>
            <a:pPr algn="just"/>
            <a:r>
              <a:rPr lang="mn-MN" b="0" dirty="0" smtClean="0">
                <a:latin typeface="Arial" pitchFamily="34" charset="0"/>
                <a:cs typeface="Arial" pitchFamily="34" charset="0"/>
              </a:rPr>
              <a:t>2. Согтууруулах ундаа худалдах, түүгээр үйлчлэх тусгай зөвшөөрлийг олгохтой холбогдуулан түүнд тавих хяналтыг сайжруулах, хүн амын тоонд харьцуулан цөөрүүлэх бодлогыг баримтлах, тусгай зөвшөөрөл олгосон, сунгасан, цуцлагдсан тухай мэдээ, тайланг хагас, бүтэн жилээр гаргаж аймгийн Мэргэжлийн хяналтын газарт болон холбогдох байгууллагуудад хүргүүлэх</a:t>
            </a:r>
            <a:r>
              <a:rPr lang="en-US" b="0" dirty="0" smtClean="0">
                <a:latin typeface="Arial" pitchFamily="34" charset="0"/>
                <a:cs typeface="Arial" pitchFamily="34" charset="0"/>
              </a:rPr>
              <a:t>;</a:t>
            </a:r>
          </a:p>
          <a:p>
            <a:pPr algn="just"/>
            <a:r>
              <a:rPr lang="mn-MN" b="0" dirty="0" smtClean="0">
                <a:latin typeface="Arial" pitchFamily="34" charset="0"/>
                <a:cs typeface="Arial" pitchFamily="34" charset="0"/>
              </a:rPr>
              <a:t>3. </a:t>
            </a:r>
            <a:r>
              <a:rPr lang="en-US" b="0" dirty="0" smtClean="0">
                <a:latin typeface="Arial" pitchFamily="34" charset="0"/>
                <a:cs typeface="Arial" pitchFamily="34" charset="0"/>
              </a:rPr>
              <a:t>Согтууруулах</a:t>
            </a:r>
            <a:r>
              <a:rPr lang="mn-MN" b="0" dirty="0" smtClean="0">
                <a:latin typeface="Arial" pitchFamily="34" charset="0"/>
                <a:cs typeface="Arial" pitchFamily="34" charset="0"/>
              </a:rPr>
              <a:t> </a:t>
            </a:r>
            <a:r>
              <a:rPr lang="en-US" b="0" dirty="0" smtClean="0">
                <a:latin typeface="Arial" pitchFamily="34" charset="0"/>
                <a:cs typeface="Arial" pitchFamily="34" charset="0"/>
              </a:rPr>
              <a:t>ундаа</a:t>
            </a:r>
            <a:r>
              <a:rPr lang="mn-MN" b="0" dirty="0" smtClean="0">
                <a:latin typeface="Arial" pitchFamily="34" charset="0"/>
                <a:cs typeface="Arial" pitchFamily="34" charset="0"/>
              </a:rPr>
              <a:t> </a:t>
            </a:r>
            <a:r>
              <a:rPr lang="en-US" b="0" dirty="0" smtClean="0">
                <a:latin typeface="Arial" pitchFamily="34" charset="0"/>
                <a:cs typeface="Arial" pitchFamily="34" charset="0"/>
              </a:rPr>
              <a:t>худалдах, түүгээр</a:t>
            </a:r>
            <a:r>
              <a:rPr lang="mn-MN" b="0" dirty="0" smtClean="0">
                <a:latin typeface="Arial" pitchFamily="34" charset="0"/>
                <a:cs typeface="Arial" pitchFamily="34" charset="0"/>
              </a:rPr>
              <a:t> </a:t>
            </a:r>
            <a:r>
              <a:rPr lang="en-US" b="0" dirty="0" smtClean="0">
                <a:latin typeface="Arial" pitchFamily="34" charset="0"/>
                <a:cs typeface="Arial" pitchFamily="34" charset="0"/>
              </a:rPr>
              <a:t>үйл</a:t>
            </a:r>
            <a:r>
              <a:rPr lang="mn-MN" b="0" dirty="0" smtClean="0">
                <a:latin typeface="Arial" pitchFamily="34" charset="0"/>
                <a:cs typeface="Arial" pitchFamily="34" charset="0"/>
              </a:rPr>
              <a:t>ч</a:t>
            </a:r>
            <a:r>
              <a:rPr lang="en-US" b="0" dirty="0" smtClean="0">
                <a:latin typeface="Arial" pitchFamily="34" charset="0"/>
                <a:cs typeface="Arial" pitchFamily="34" charset="0"/>
              </a:rPr>
              <a:t>илгээ</a:t>
            </a:r>
            <a:r>
              <a:rPr lang="mn-MN" b="0" dirty="0" smtClean="0">
                <a:latin typeface="Arial" pitchFamily="34" charset="0"/>
                <a:cs typeface="Arial" pitchFamily="34" charset="0"/>
              </a:rPr>
              <a:t> </a:t>
            </a:r>
            <a:r>
              <a:rPr lang="en-US" b="0" dirty="0" smtClean="0">
                <a:latin typeface="Arial" pitchFamily="34" charset="0"/>
                <a:cs typeface="Arial" pitchFamily="34" charset="0"/>
              </a:rPr>
              <a:t>эрхлэх</a:t>
            </a:r>
            <a:r>
              <a:rPr lang="mn-MN" b="0" dirty="0" smtClean="0">
                <a:latin typeface="Arial" pitchFamily="34" charset="0"/>
                <a:cs typeface="Arial" pitchFamily="34" charset="0"/>
              </a:rPr>
              <a:t> </a:t>
            </a:r>
            <a:r>
              <a:rPr lang="en-US" b="0" dirty="0" smtClean="0">
                <a:latin typeface="Arial" pitchFamily="34" charset="0"/>
                <a:cs typeface="Arial" pitchFamily="34" charset="0"/>
              </a:rPr>
              <a:t>журам</a:t>
            </a:r>
            <a:r>
              <a:rPr lang="mn-MN" b="0" dirty="0" smtClean="0">
                <a:latin typeface="Arial" pitchFamily="34" charset="0"/>
                <a:cs typeface="Arial" pitchFamily="34" charset="0"/>
              </a:rPr>
              <a:t>д аймгийн ИТХ-аар өөрчлөлт оруулах, </a:t>
            </a:r>
            <a:r>
              <a:rPr lang="en-US" b="0" dirty="0" smtClean="0">
                <a:latin typeface="Arial" pitchFamily="34" charset="0"/>
                <a:cs typeface="Arial" pitchFamily="34" charset="0"/>
              </a:rPr>
              <a:t>Х</a:t>
            </a:r>
            <a:r>
              <a:rPr lang="mn-MN" b="0" dirty="0" smtClean="0">
                <a:latin typeface="Arial" pitchFamily="34" charset="0"/>
                <a:cs typeface="Arial" pitchFamily="34" charset="0"/>
              </a:rPr>
              <a:t>ууль зүй дотоод хэргийн яаманд албан ёсоор бүртгүүлэх</a:t>
            </a:r>
            <a:r>
              <a:rPr lang="en-US" b="0" dirty="0" smtClean="0">
                <a:latin typeface="Arial" pitchFamily="34" charset="0"/>
                <a:cs typeface="Arial" pitchFamily="34" charset="0"/>
              </a:rPr>
              <a:t>;</a:t>
            </a:r>
          </a:p>
          <a:p>
            <a:endParaRPr lang="en-US" dirty="0"/>
          </a:p>
        </p:txBody>
      </p:sp>
      <p:sp>
        <p:nvSpPr>
          <p:cNvPr id="4" name="Title 1"/>
          <p:cNvSpPr>
            <a:spLocks noGrp="1"/>
          </p:cNvSpPr>
          <p:nvPr>
            <p:ph type="title"/>
          </p:nvPr>
        </p:nvSpPr>
        <p:spPr/>
        <p:txBody>
          <a:bodyPr/>
          <a:lstStyle/>
          <a:p>
            <a:r>
              <a:rPr lang="mn-MN" sz="1600" dirty="0" smtClean="0">
                <a:solidFill>
                  <a:schemeClr val="accent2"/>
                </a:solidFill>
                <a:latin typeface="Arial" pitchFamily="34" charset="0"/>
                <a:cs typeface="Arial" pitchFamily="34" charset="0"/>
              </a:rPr>
              <a:t>Хүнсний чанар, стандартын хяналтын чиглэлээр:</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br>
              <a:rPr lang="en-US" dirty="0" smtClean="0"/>
            </a:br>
            <a:r>
              <a:rPr lang="mn-MN" sz="1400" b="1" dirty="0" smtClean="0">
                <a:solidFill>
                  <a:schemeClr val="accent2"/>
                </a:solidFill>
                <a:latin typeface="Arial" pitchFamily="34" charset="0"/>
                <a:cs typeface="Arial" pitchFamily="34" charset="0"/>
              </a:rPr>
              <a:t>Эрүүл ахуй, халдвар хамгааллын хяналтын чиглэлээр:</a:t>
            </a:r>
            <a:r>
              <a:rPr lang="en-US" dirty="0" smtClean="0"/>
              <a:t/>
            </a:r>
            <a:br>
              <a:rPr lang="en-US" dirty="0" smtClean="0"/>
            </a:br>
            <a:endParaRPr lang="en-US" dirty="0"/>
          </a:p>
        </p:txBody>
      </p:sp>
      <p:sp>
        <p:nvSpPr>
          <p:cNvPr id="3" name="Content Placeholder 2"/>
          <p:cNvSpPr>
            <a:spLocks noGrp="1"/>
          </p:cNvSpPr>
          <p:nvPr>
            <p:ph idx="1"/>
          </p:nvPr>
        </p:nvSpPr>
        <p:spPr>
          <a:xfrm>
            <a:off x="457200" y="1100628"/>
            <a:ext cx="8153400" cy="4004772"/>
          </a:xfrm>
        </p:spPr>
        <p:txBody>
          <a:bodyPr>
            <a:normAutofit/>
          </a:bodyPr>
          <a:lstStyle/>
          <a:p>
            <a:pPr algn="just"/>
            <a:r>
              <a:rPr lang="mn-MN" sz="1700" b="0" dirty="0" smtClean="0">
                <a:latin typeface="Arial" pitchFamily="34" charset="0"/>
                <a:cs typeface="Arial" pitchFamily="34" charset="0"/>
              </a:rPr>
              <a:t>2018 онд 17 сум 6 тосгоныг хамруулсан 2 удаагийн,  2019 онд дахин 17 сумдын ундны усны эх үүсвэр, эх үүсвэрийг тэжээгч гол мөрний уснаас дээж авч Итгэмжлэгдсэн лабораторид шинжилгээнд хамруулахад хууль сахин мөрдөлт, эрсдэл үүсэх магадлал 2018 оныхоос буураагүй үзүүлэлттэй гарч байна.</a:t>
            </a:r>
          </a:p>
          <a:p>
            <a:pPr algn="just"/>
            <a:r>
              <a:rPr lang="mn-MN" sz="1700" b="0" dirty="0" smtClean="0">
                <a:latin typeface="Arial" pitchFamily="34" charset="0"/>
                <a:cs typeface="Arial" pitchFamily="34" charset="0"/>
              </a:rPr>
              <a:t>Дээрх илэрсэн зөрчил дутагдлыг арилгуулах зорилгоор харьяалах нутаг дэвсгэрийнхээ хүн амыг эрүүл ахуй, стандартын шаардлага хангасан ундны усаар хангаж ажиллаагүй Хүдэр, Ерөө, Хушаат, Түшиг, Цагааннуур, Зүүнбүрэн, Шаамар, Орхонтуул, Баруунбүрэн, Сант сумдын Засаг нарт Монгол Улсын Зөрчлийн тухай хуулийн 2.3 дугаар зүйлийн 4-т заасны дагуу хариуцлага тооцуулах саналыг удаа дараа хүргүүлсэн боловч одоог хүртэл арга хэмжээ авч, хариуцлага тооцож, хариу ирүүлэхгүй байна.</a:t>
            </a:r>
            <a:endParaRPr lang="en-US" sz="1700" b="0" dirty="0" smtClean="0">
              <a:latin typeface="Arial" pitchFamily="34" charset="0"/>
              <a:cs typeface="Arial" pitchFamily="34"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1066800"/>
            <a:ext cx="8077200" cy="3416320"/>
          </a:xfrm>
          <a:prstGeom prst="rect">
            <a:avLst/>
          </a:prstGeom>
          <a:solidFill>
            <a:schemeClr val="accent1">
              <a:lumMod val="20000"/>
              <a:lumOff val="80000"/>
            </a:schemeClr>
          </a:solidFill>
        </p:spPr>
        <p:txBody>
          <a:bodyPr wrap="square">
            <a:spAutoFit/>
          </a:bodyPr>
          <a:lstStyle/>
          <a:p>
            <a:pPr algn="just"/>
            <a:r>
              <a:rPr lang="mn-MN" sz="3600" b="1" dirty="0" smtClean="0">
                <a:latin typeface="Arial" pitchFamily="34" charset="0"/>
                <a:cs typeface="Arial" pitchFamily="34" charset="0"/>
              </a:rPr>
              <a:t>Аймгийн хэмжээнд нийт </a:t>
            </a:r>
          </a:p>
          <a:p>
            <a:pPr algn="just"/>
            <a:r>
              <a:rPr lang="mn-MN" sz="3600" b="1" dirty="0" smtClean="0">
                <a:latin typeface="Arial" pitchFamily="34" charset="0"/>
                <a:cs typeface="Arial" pitchFamily="34" charset="0"/>
              </a:rPr>
              <a:t>-142 хууль тогтоомж, </a:t>
            </a:r>
          </a:p>
          <a:p>
            <a:pPr algn="just"/>
            <a:r>
              <a:rPr lang="mn-MN" sz="3600" b="1" dirty="0" smtClean="0">
                <a:latin typeface="Arial" pitchFamily="34" charset="0"/>
                <a:cs typeface="Arial" pitchFamily="34" charset="0"/>
              </a:rPr>
              <a:t>-201 дүрэм,журам, </a:t>
            </a:r>
          </a:p>
          <a:p>
            <a:pPr algn="just"/>
            <a:r>
              <a:rPr lang="mn-MN" sz="3600" b="1" dirty="0" smtClean="0">
                <a:latin typeface="Arial" pitchFamily="34" charset="0"/>
                <a:cs typeface="Arial" pitchFamily="34" charset="0"/>
              </a:rPr>
              <a:t>-1258 стандарт, </a:t>
            </a:r>
          </a:p>
          <a:p>
            <a:pPr algn="just"/>
            <a:r>
              <a:rPr lang="mn-MN" sz="3600" b="1" dirty="0" smtClean="0">
                <a:latin typeface="Arial" pitchFamily="34" charset="0"/>
                <a:cs typeface="Arial" pitchFamily="34" charset="0"/>
              </a:rPr>
              <a:t>-513 норм ба дүрэм хэрэгжилтэд хяналт тавьж байна.</a:t>
            </a:r>
            <a:endParaRPr lang="mn-MN" sz="3600" b="1"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1600" b="1" dirty="0" smtClean="0">
                <a:solidFill>
                  <a:schemeClr val="accent2"/>
                </a:solidFill>
                <a:latin typeface="Arial" pitchFamily="34" charset="0"/>
                <a:cs typeface="Arial" pitchFamily="34" charset="0"/>
              </a:rPr>
              <a:t>Эрүүл ахуй, халдвар хамгааллын хяналтын чиглэлээр:</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458200" cy="4495800"/>
          </a:xfrm>
        </p:spPr>
        <p:txBody>
          <a:bodyPr>
            <a:normAutofit/>
          </a:bodyPr>
          <a:lstStyle/>
          <a:p>
            <a:pPr algn="just"/>
            <a:r>
              <a:rPr lang="mn-MN" b="0" dirty="0" smtClean="0"/>
              <a:t>		Сумд өөрийн санаачлагаар тухайн сумын ундны усны эх үүсвэрийн усыг шинжилгээнд хамруулахгүй байгаа нь аймгийн Засаг даргын захирамж, албан даалгаварт тусгагдсан ундны усны чанар, аюулгүй байдалтай холбоотой заалтын хэрэгжилт хангалтгүй байна.</a:t>
            </a:r>
            <a:endParaRPr lang="en-US" b="0" dirty="0" smtClean="0"/>
          </a:p>
          <a:p>
            <a:pPr algn="just"/>
            <a:r>
              <a:rPr lang="mn-MN" b="0" dirty="0" smtClean="0"/>
              <a:t>		 2019 онд Аймгийн хэмжээнд 17 сумын тамхи худалдаалдаг 169 иргэн, аж ахуйн нэгжид сумдын Засаг даргын захирамжаар тамхи худалдаалах тусгай зөвшөөрөл олгогдсоноос 74 иргэн, аж ахуйн нэгжийн тусгай зөвшөөрөл дээр улсын дугаар бичигдээгүй олгогдсон зөрчилд анхаарч ажиллах.</a:t>
            </a:r>
            <a:endParaRPr lang="en-US" b="0" dirty="0" smtClean="0"/>
          </a:p>
          <a:p>
            <a:pPr algn="just"/>
            <a:r>
              <a:rPr lang="mn-MN" b="0" dirty="0" smtClean="0"/>
              <a:t>		Цаашид Ерөнхий боловсролын сургуулийн  хичээлийн байр болон дотуур байрнаас 500 метрийн дотор тамхи, тамхин бүтээгдэхүүн худалдаалах тусгай зөвшөөрлийг олгохгүй байх</a:t>
            </a:r>
            <a:r>
              <a:rPr lang="en-US" b="0" dirty="0" smtClean="0"/>
              <a:t>;</a:t>
            </a:r>
          </a:p>
          <a:p>
            <a:pPr algn="just"/>
            <a:r>
              <a:rPr lang="mn-MN" b="0" dirty="0" smtClean="0"/>
              <a:t>		Улсын төсвийн хөрөнгө оруулалтаар баригдаж байгаа барилга байгууламжийн ажлын зураг төсөлд урьдчилан сэргийлэх хяналт хийлгүүлэхээр барилга угсралтын ажил эхэлсэн болон дууссаны дараа ирүүлж байна. Энэ нь Эрүүл ахуйн тухай хуулийн 5.3 дахь заалтыг зөрчиж байна. </a:t>
            </a:r>
            <a:endParaRPr lang="en-US" b="0"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1600" dirty="0" smtClean="0">
                <a:solidFill>
                  <a:schemeClr val="accent2"/>
                </a:solidFill>
                <a:latin typeface="Arial" pitchFamily="34" charset="0"/>
                <a:cs typeface="Arial" pitchFamily="34" charset="0"/>
              </a:rPr>
              <a:t>Мал эмнэлэгийн хяналтын чиглэлээр: </a:t>
            </a:r>
            <a:r>
              <a:rPr lang="en-US" sz="1600" dirty="0" smtClean="0">
                <a:solidFill>
                  <a:schemeClr val="accent2"/>
                </a:solidFill>
                <a:latin typeface="Arial" pitchFamily="34" charset="0"/>
                <a:cs typeface="Arial" pitchFamily="34" charset="0"/>
              </a:rPr>
              <a:t/>
            </a:r>
            <a:br>
              <a:rPr lang="en-US" sz="1600" dirty="0" smtClean="0">
                <a:solidFill>
                  <a:schemeClr val="accent2"/>
                </a:solidFill>
                <a:latin typeface="Arial" pitchFamily="34" charset="0"/>
                <a:cs typeface="Arial" pitchFamily="34" charset="0"/>
              </a:rPr>
            </a:br>
            <a:endParaRPr lang="en-US" sz="1600" dirty="0">
              <a:solidFill>
                <a:schemeClr val="accent2"/>
              </a:solidFill>
              <a:latin typeface="Arial" pitchFamily="34" charset="0"/>
              <a:cs typeface="Arial" pitchFamily="34" charset="0"/>
            </a:endParaRPr>
          </a:p>
        </p:txBody>
      </p:sp>
      <p:sp>
        <p:nvSpPr>
          <p:cNvPr id="3" name="Content Placeholder 2"/>
          <p:cNvSpPr>
            <a:spLocks noGrp="1"/>
          </p:cNvSpPr>
          <p:nvPr>
            <p:ph idx="1"/>
          </p:nvPr>
        </p:nvSpPr>
        <p:spPr>
          <a:xfrm>
            <a:off x="533400" y="1100628"/>
            <a:ext cx="8153400" cy="3579849"/>
          </a:xfrm>
        </p:spPr>
        <p:txBody>
          <a:bodyPr/>
          <a:lstStyle/>
          <a:p>
            <a:pPr algn="just"/>
            <a:r>
              <a:rPr lang="mn-MN" sz="2000" b="0" dirty="0" smtClean="0">
                <a:latin typeface="Arial" pitchFamily="34" charset="0"/>
                <a:cs typeface="Arial" pitchFamily="34" charset="0"/>
              </a:rPr>
              <a:t>		Аймгийн Мал эмнэлэгийн газар нь хяналт шалгалтын ажлын хагас бүтэн жилийн нэгдсэн тайлан, мэдээг 2019 онд огт ирүүлээгүй,  энэ нь цаашлаад мал, амьтны шилжилт хөдөлгөөн, мал, амьтны халдварт гоц халдварт өвчнөөс урьдчилан сэргийлэх арга хэмжээг авч ажиллахад харилцан уялдаа холбоогүй ажиллаж байна. </a:t>
            </a:r>
          </a:p>
          <a:p>
            <a:pPr algn="just"/>
            <a:r>
              <a:rPr lang="mn-MN" sz="2000" b="0" dirty="0" smtClean="0">
                <a:latin typeface="Arial" pitchFamily="34" charset="0"/>
                <a:cs typeface="Arial" pitchFamily="34" charset="0"/>
              </a:rPr>
              <a:t>		Иймд 2020 онд хяналт шалгалтын мэдээлэл болон цаг үеийн мэдээ, мэдээллийг тухай бүр ирүүлэн харилцан уялдаатай ажиллахад анхаарах,</a:t>
            </a:r>
            <a:endParaRPr lang="en-US" sz="2000" b="0" dirty="0" smtClean="0">
              <a:latin typeface="Arial" pitchFamily="34" charset="0"/>
              <a:cs typeface="Arial" pitchFamily="34"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1600" dirty="0" smtClean="0">
                <a:solidFill>
                  <a:schemeClr val="accent2"/>
                </a:solidFill>
                <a:latin typeface="Arial" pitchFamily="34" charset="0"/>
                <a:cs typeface="Arial" pitchFamily="34" charset="0"/>
              </a:rPr>
              <a:t>Боловсролын хяналтын чиглэлээр:</a:t>
            </a:r>
            <a:r>
              <a:rPr lang="en-US" dirty="0" smtClean="0"/>
              <a:t/>
            </a:r>
            <a:br>
              <a:rPr lang="en-US" dirty="0" smtClean="0"/>
            </a:br>
            <a:endParaRPr lang="en-US" dirty="0"/>
          </a:p>
        </p:txBody>
      </p:sp>
      <p:sp>
        <p:nvSpPr>
          <p:cNvPr id="3" name="Content Placeholder 2"/>
          <p:cNvSpPr>
            <a:spLocks noGrp="1"/>
          </p:cNvSpPr>
          <p:nvPr>
            <p:ph idx="1"/>
          </p:nvPr>
        </p:nvSpPr>
        <p:spPr>
          <a:xfrm>
            <a:off x="381000" y="1100628"/>
            <a:ext cx="8458200" cy="3579849"/>
          </a:xfrm>
        </p:spPr>
        <p:txBody>
          <a:bodyPr>
            <a:normAutofit/>
          </a:bodyPr>
          <a:lstStyle/>
          <a:p>
            <a:pPr algn="just"/>
            <a:r>
              <a:rPr lang="mn-MN" sz="2000" b="0" dirty="0" smtClean="0">
                <a:latin typeface="Arial" pitchFamily="34" charset="0"/>
                <a:cs typeface="Arial" pitchFamily="34" charset="0"/>
              </a:rPr>
              <a:t>		1.Мэргэжлийн байгууллагын тандалт судалгаагаар хүүхдийн гэрийн даалгаварын ачаалал 5 дахин их байгаа нь хүүхдийг залхаан цээрлүүлж хичээл хийх дур сонирхолгүй болгож сурлагын амжилтанд сөрөгөөр нөлөөлж байна гэх эцэг эхчүүдийн гомдол гарсаар байна.</a:t>
            </a:r>
            <a:endParaRPr lang="en-US" sz="2000" b="0" dirty="0" smtClean="0">
              <a:latin typeface="Arial" pitchFamily="34" charset="0"/>
              <a:cs typeface="Arial" pitchFamily="34" charset="0"/>
            </a:endParaRPr>
          </a:p>
          <a:p>
            <a:pPr algn="just"/>
            <a:r>
              <a:rPr lang="mn-MN" sz="2000" b="0" dirty="0" smtClean="0">
                <a:solidFill>
                  <a:srgbClr val="FF0000"/>
                </a:solidFill>
                <a:latin typeface="Arial" pitchFamily="34" charset="0"/>
                <a:cs typeface="Arial" pitchFamily="34" charset="0"/>
              </a:rPr>
              <a:t>		</a:t>
            </a:r>
            <a:r>
              <a:rPr lang="mn-MN" sz="2000" b="0" dirty="0" smtClean="0">
                <a:latin typeface="Arial" pitchFamily="34" charset="0"/>
                <a:cs typeface="Arial" pitchFamily="34" charset="0"/>
              </a:rPr>
              <a:t>2.Сүүлийн жилүүдэд аймгийн хэмжээнд өсвөр насны хүүхэд  амиа хорлох, авто замын осолд өртөх, орон гэрээсээ дайжих, ФС тоглоомонд донтох явдал буурахгүй байгаа тул  сургуулийн хүүхэд хамгаалалын бодлогын хэрэгжилтэнд байнгын хяналт тавьж ажиллах</a:t>
            </a:r>
            <a:endParaRPr lang="en-US" sz="2000" b="0" dirty="0" smtClean="0">
              <a:latin typeface="Arial" pitchFamily="34" charset="0"/>
              <a:cs typeface="Arial" pitchFamily="34" charset="0"/>
            </a:endParaRPr>
          </a:p>
          <a:p>
            <a:endParaRPr lang="en-US" sz="2000" b="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tseegii\my hicheel 4iih\2-р улирал\хангамж\download (5).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81000" y="304800"/>
            <a:ext cx="936104" cy="11841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a:off x="762000" y="2459504"/>
            <a:ext cx="7543800" cy="132343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mn-MN" sz="4000" b="1" i="0" u="none" strike="noStrike" kern="0" cap="all" spc="0" normalizeH="0" baseline="0" noProof="0" dirty="0" smtClean="0">
                <a:ln w="5000" cmpd="sng">
                  <a:solidFill>
                    <a:srgbClr val="6EA0B0">
                      <a:tint val="80000"/>
                      <a:shade val="99000"/>
                      <a:satMod val="500000"/>
                    </a:srgbClr>
                  </a:solidFill>
                  <a:prstDash val="solid"/>
                </a:ln>
                <a:solidFill>
                  <a:srgbClr val="002060"/>
                </a:solidFill>
                <a:effectLst>
                  <a:outerShdw blurRad="50800" dist="38100" dir="5400000" algn="t" rotWithShape="0">
                    <a:prstClr val="black">
                      <a:alpha val="50000"/>
                    </a:prstClr>
                  </a:outerShdw>
                </a:effectLst>
                <a:uLnTx/>
                <a:uFillTx/>
                <a:latin typeface="Arial" pitchFamily="34" charset="0"/>
                <a:cs typeface="Arial" pitchFamily="34" charset="0"/>
              </a:rPr>
              <a:t>АНХААРАЛ ХАНДУУЛСАНД        		БАЯРЛАЛАА.</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 xmlns:p14="http://schemas.microsoft.com/office/powerpoint/2010/main" val="3989251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810500" cy="304800"/>
          </a:xfrm>
        </p:spPr>
        <p:txBody>
          <a:bodyPr/>
          <a:lstStyle/>
          <a:p>
            <a:r>
              <a:rPr lang="mn-MN" dirty="0" smtClean="0">
                <a:latin typeface="Arial" pitchFamily="34" charset="0"/>
                <a:cs typeface="Arial" pitchFamily="34" charset="0"/>
              </a:rPr>
              <a:t>Шалгалтын хэлбэр:</a:t>
            </a:r>
            <a:endParaRPr lang="en-US" dirty="0">
              <a:latin typeface="Arial" pitchFamily="34" charset="0"/>
              <a:cs typeface="Arial" pitchFamily="34" charset="0"/>
            </a:endParaRPr>
          </a:p>
        </p:txBody>
      </p:sp>
      <p:sp>
        <p:nvSpPr>
          <p:cNvPr id="3" name="Text Placeholder 2"/>
          <p:cNvSpPr>
            <a:spLocks noGrp="1"/>
          </p:cNvSpPr>
          <p:nvPr>
            <p:ph type="body" idx="1"/>
          </p:nvPr>
        </p:nvSpPr>
        <p:spPr>
          <a:xfrm>
            <a:off x="822960" y="1447800"/>
            <a:ext cx="7787640" cy="3429000"/>
          </a:xfrm>
        </p:spPr>
        <p:txBody>
          <a:bodyPr>
            <a:noAutofit/>
          </a:bodyPr>
          <a:lstStyle/>
          <a:p>
            <a:r>
              <a:rPr lang="mn-MN" sz="2400" spc="0" dirty="0">
                <a:latin typeface="Arial" pitchFamily="34" charset="0"/>
                <a:cs typeface="Arial" pitchFamily="34" charset="0"/>
              </a:rPr>
              <a:t>1</a:t>
            </a:r>
            <a:r>
              <a:rPr lang="mn-MN" sz="2400" spc="0" dirty="0" smtClean="0">
                <a:latin typeface="Arial" pitchFamily="34" charset="0"/>
                <a:cs typeface="Arial" pitchFamily="34" charset="0"/>
              </a:rPr>
              <a:t>. Шалгалт </a:t>
            </a:r>
            <a:r>
              <a:rPr lang="mn-MN" sz="1600" spc="0" dirty="0" smtClean="0">
                <a:latin typeface="Arial" pitchFamily="34" charset="0"/>
                <a:cs typeface="Arial" pitchFamily="34" charset="0"/>
              </a:rPr>
              <a:t>/Төлөвлөгөөт болон төлөвлөгөөт бус/</a:t>
            </a:r>
          </a:p>
          <a:p>
            <a:r>
              <a:rPr lang="mn-MN" sz="2400" spc="0" dirty="0">
                <a:latin typeface="Arial" pitchFamily="34" charset="0"/>
                <a:cs typeface="Arial" pitchFamily="34" charset="0"/>
              </a:rPr>
              <a:t>2</a:t>
            </a:r>
            <a:r>
              <a:rPr lang="mn-MN" sz="2400" spc="0" dirty="0" smtClean="0">
                <a:latin typeface="Arial" pitchFamily="34" charset="0"/>
                <a:cs typeface="Arial" pitchFamily="34" charset="0"/>
              </a:rPr>
              <a:t>. Урьдчилан сэргийлэх шалгалт</a:t>
            </a:r>
          </a:p>
          <a:p>
            <a:r>
              <a:rPr lang="mn-MN" sz="2400" spc="0" dirty="0">
                <a:latin typeface="Arial" pitchFamily="34" charset="0"/>
                <a:cs typeface="Arial" pitchFamily="34" charset="0"/>
              </a:rPr>
              <a:t>3</a:t>
            </a:r>
            <a:r>
              <a:rPr lang="mn-MN" sz="2400" spc="0" dirty="0" smtClean="0">
                <a:latin typeface="Arial" pitchFamily="34" charset="0"/>
                <a:cs typeface="Arial" pitchFamily="34" charset="0"/>
              </a:rPr>
              <a:t>. тандалт судалгаа</a:t>
            </a:r>
          </a:p>
          <a:p>
            <a:r>
              <a:rPr lang="mn-MN" sz="2400" spc="0" dirty="0" smtClean="0">
                <a:latin typeface="Arial" pitchFamily="34" charset="0"/>
                <a:cs typeface="Arial" pitchFamily="34" charset="0"/>
              </a:rPr>
              <a:t>4. хяналт шинжилгээ</a:t>
            </a:r>
          </a:p>
          <a:p>
            <a:r>
              <a:rPr lang="mn-MN" sz="2400" spc="0" dirty="0" smtClean="0">
                <a:latin typeface="Arial" pitchFamily="34" charset="0"/>
                <a:cs typeface="Arial" pitchFamily="34" charset="0"/>
              </a:rPr>
              <a:t>5.ЗӨвлөн туслах үйлчилгээ</a:t>
            </a:r>
            <a:endParaRPr sz="2400" spc="0" dirty="0" smtClean="0">
              <a:latin typeface="Arial" pitchFamily="34" charset="0"/>
              <a:cs typeface="Arial" pitchFamily="34" charset="0"/>
            </a:endParaRPr>
          </a:p>
          <a:p>
            <a:endParaRPr lang="mn-MN" sz="1100" spc="0" dirty="0" smtClean="0">
              <a:latin typeface="Arial" pitchFamily="34" charset="0"/>
              <a:cs typeface="Arial" pitchFamily="34" charset="0"/>
            </a:endParaRPr>
          </a:p>
          <a:p>
            <a:pPr algn="just"/>
            <a:r>
              <a:rPr lang="mn-MN" sz="1600" spc="0" dirty="0" smtClean="0">
                <a:latin typeface="Arial" pitchFamily="34" charset="0"/>
                <a:cs typeface="Arial" pitchFamily="34" charset="0"/>
              </a:rPr>
              <a:t>ТӨрийн хяналт шалгалтын тухай хууль болон МХЕГ- ын даргын 2019.04.23-ны өдрийн А/67 тоот тушаалаар батлагдсан Мэргэжлийн хяналт шалгалтын ерөнхий шаардлага стандартын хүрээнд</a:t>
            </a:r>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772400" y="228600"/>
            <a:ext cx="933450" cy="11826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34137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МХГ-аас Эрсдэлийг тодорхойлох:</a:t>
            </a:r>
            <a:endParaRPr lang="en-US" dirty="0"/>
          </a:p>
        </p:txBody>
      </p:sp>
      <p:graphicFrame>
        <p:nvGraphicFramePr>
          <p:cNvPr id="8" name="Table 7"/>
          <p:cNvGraphicFramePr>
            <a:graphicFrameLocks noGrp="1"/>
          </p:cNvGraphicFramePr>
          <p:nvPr>
            <p:extLst>
              <p:ext uri="{D42A27DB-BD31-4B8C-83A1-F6EECF244321}">
                <p14:modId xmlns="" xmlns:p14="http://schemas.microsoft.com/office/powerpoint/2010/main" val="2914058249"/>
              </p:ext>
            </p:extLst>
          </p:nvPr>
        </p:nvGraphicFramePr>
        <p:xfrm>
          <a:off x="609600" y="1371600"/>
          <a:ext cx="7924800" cy="2103120"/>
        </p:xfrm>
        <a:graphic>
          <a:graphicData uri="http://schemas.openxmlformats.org/drawingml/2006/table">
            <a:tbl>
              <a:tblPr firstRow="1" firstCol="1" bandRow="1">
                <a:tableStyleId>{5C22544A-7EE6-4342-B048-85BDC9FD1C3A}</a:tableStyleId>
              </a:tblPr>
              <a:tblGrid>
                <a:gridCol w="548454"/>
                <a:gridCol w="2856815"/>
                <a:gridCol w="2543248"/>
                <a:gridCol w="1976283"/>
              </a:tblGrid>
              <a:tr h="391192">
                <a:tc>
                  <a:txBody>
                    <a:bodyPr/>
                    <a:lstStyle/>
                    <a:p>
                      <a:pPr algn="ctr">
                        <a:lnSpc>
                          <a:spcPct val="115000"/>
                        </a:lnSpc>
                        <a:spcAft>
                          <a:spcPts val="0"/>
                        </a:spcAft>
                      </a:pPr>
                      <a:r>
                        <a:rPr lang="mn-MN" sz="2400" dirty="0">
                          <a:effectLst/>
                        </a:rPr>
                        <a:t>№</a:t>
                      </a:r>
                      <a:endParaRPr lang="en-US" sz="24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a:effectLst/>
                        </a:rPr>
                        <a:t>Эрсдэлийн үнэлгээ</a:t>
                      </a:r>
                      <a:endParaRPr lang="en-US" sz="24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smtClean="0">
                          <a:effectLst/>
                        </a:rPr>
                        <a:t>2018 </a:t>
                      </a:r>
                      <a:r>
                        <a:rPr lang="mn-MN" sz="2400" dirty="0">
                          <a:effectLst/>
                        </a:rPr>
                        <a:t>онд</a:t>
                      </a:r>
                      <a:endParaRPr lang="en-US" sz="24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smtClean="0">
                          <a:effectLst/>
                        </a:rPr>
                        <a:t>2019 </a:t>
                      </a:r>
                      <a:r>
                        <a:rPr lang="mn-MN" sz="2400" dirty="0">
                          <a:effectLst/>
                        </a:rPr>
                        <a:t>онд</a:t>
                      </a:r>
                      <a:endParaRPr lang="en-US" sz="2400" dirty="0">
                        <a:effectLst/>
                        <a:latin typeface="Arial"/>
                        <a:ea typeface="Calibri"/>
                        <a:cs typeface="Times New Roman"/>
                      </a:endParaRPr>
                    </a:p>
                  </a:txBody>
                  <a:tcPr marL="68580" marR="68580" marT="0" marB="0"/>
                </a:tc>
              </a:tr>
              <a:tr h="391192">
                <a:tc>
                  <a:txBody>
                    <a:bodyPr/>
                    <a:lstStyle/>
                    <a:p>
                      <a:pPr algn="ctr">
                        <a:lnSpc>
                          <a:spcPct val="115000"/>
                        </a:lnSpc>
                        <a:spcAft>
                          <a:spcPts val="0"/>
                        </a:spcAft>
                      </a:pPr>
                      <a:r>
                        <a:rPr lang="mn-MN" sz="2400">
                          <a:effectLst/>
                        </a:rPr>
                        <a:t>1</a:t>
                      </a:r>
                      <a:endParaRPr lang="en-US" sz="240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a:effectLst/>
                        </a:rPr>
                        <a:t>Их</a:t>
                      </a:r>
                      <a:endParaRPr lang="en-US" sz="24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smtClean="0">
                          <a:solidFill>
                            <a:schemeClr val="tx1"/>
                          </a:solidFill>
                          <a:effectLst/>
                          <a:latin typeface="Arial"/>
                          <a:ea typeface="Calibri"/>
                          <a:cs typeface="Times New Roman"/>
                        </a:rPr>
                        <a:t>801</a:t>
                      </a:r>
                      <a:endParaRPr lang="en-US" sz="2400" dirty="0">
                        <a:solidFill>
                          <a:schemeClr val="tx1"/>
                        </a:solidFill>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smtClean="0">
                          <a:solidFill>
                            <a:schemeClr val="tx1"/>
                          </a:solidFill>
                          <a:effectLst/>
                          <a:latin typeface="Arial"/>
                          <a:ea typeface="Calibri"/>
                          <a:cs typeface="Times New Roman"/>
                        </a:rPr>
                        <a:t>927</a:t>
                      </a:r>
                      <a:endParaRPr lang="en-US" sz="2400" dirty="0">
                        <a:solidFill>
                          <a:schemeClr val="tx1"/>
                        </a:solidFill>
                        <a:effectLst/>
                        <a:latin typeface="Arial"/>
                        <a:ea typeface="Calibri"/>
                        <a:cs typeface="Times New Roman"/>
                      </a:endParaRPr>
                    </a:p>
                  </a:txBody>
                  <a:tcPr marL="68580" marR="68580" marT="0" marB="0"/>
                </a:tc>
              </a:tr>
              <a:tr h="391192">
                <a:tc>
                  <a:txBody>
                    <a:bodyPr/>
                    <a:lstStyle/>
                    <a:p>
                      <a:pPr algn="ctr">
                        <a:lnSpc>
                          <a:spcPct val="115000"/>
                        </a:lnSpc>
                        <a:spcAft>
                          <a:spcPts val="0"/>
                        </a:spcAft>
                      </a:pPr>
                      <a:r>
                        <a:rPr lang="mn-MN" sz="2400">
                          <a:effectLst/>
                        </a:rPr>
                        <a:t>2</a:t>
                      </a:r>
                      <a:endParaRPr lang="en-US" sz="240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a:effectLst/>
                        </a:rPr>
                        <a:t>Дунд</a:t>
                      </a:r>
                      <a:endParaRPr lang="en-US" sz="24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smtClean="0">
                          <a:solidFill>
                            <a:schemeClr val="tx1"/>
                          </a:solidFill>
                          <a:effectLst/>
                          <a:latin typeface="Arial"/>
                          <a:ea typeface="Calibri"/>
                          <a:cs typeface="Times New Roman"/>
                        </a:rPr>
                        <a:t>3195</a:t>
                      </a:r>
                      <a:endParaRPr lang="en-US" sz="2400" dirty="0">
                        <a:solidFill>
                          <a:schemeClr val="tx1"/>
                        </a:solidFill>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smtClean="0">
                          <a:solidFill>
                            <a:schemeClr val="tx1"/>
                          </a:solidFill>
                          <a:effectLst/>
                          <a:latin typeface="Arial"/>
                          <a:ea typeface="Calibri"/>
                          <a:cs typeface="Times New Roman"/>
                        </a:rPr>
                        <a:t>3113</a:t>
                      </a:r>
                      <a:endParaRPr lang="en-US" sz="2400" dirty="0">
                        <a:solidFill>
                          <a:schemeClr val="tx1"/>
                        </a:solidFill>
                        <a:effectLst/>
                        <a:latin typeface="Arial"/>
                        <a:ea typeface="Calibri"/>
                        <a:cs typeface="Times New Roman"/>
                      </a:endParaRPr>
                    </a:p>
                  </a:txBody>
                  <a:tcPr marL="68580" marR="68580" marT="0" marB="0"/>
                </a:tc>
              </a:tr>
              <a:tr h="391192">
                <a:tc>
                  <a:txBody>
                    <a:bodyPr/>
                    <a:lstStyle/>
                    <a:p>
                      <a:pPr algn="ctr">
                        <a:lnSpc>
                          <a:spcPct val="115000"/>
                        </a:lnSpc>
                        <a:spcAft>
                          <a:spcPts val="0"/>
                        </a:spcAft>
                      </a:pPr>
                      <a:r>
                        <a:rPr lang="mn-MN" sz="2400">
                          <a:effectLst/>
                        </a:rPr>
                        <a:t>3</a:t>
                      </a:r>
                      <a:endParaRPr lang="en-US" sz="240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a:effectLst/>
                        </a:rPr>
                        <a:t>Бага</a:t>
                      </a:r>
                      <a:endParaRPr lang="en-US" sz="240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smtClean="0">
                          <a:solidFill>
                            <a:schemeClr val="tx1"/>
                          </a:solidFill>
                          <a:effectLst/>
                          <a:latin typeface="Arial"/>
                          <a:ea typeface="Calibri"/>
                          <a:cs typeface="Times New Roman"/>
                        </a:rPr>
                        <a:t>1407</a:t>
                      </a:r>
                      <a:endParaRPr lang="en-US" sz="2400" dirty="0">
                        <a:solidFill>
                          <a:schemeClr val="tx1"/>
                        </a:solidFill>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smtClean="0">
                          <a:solidFill>
                            <a:schemeClr val="tx1"/>
                          </a:solidFill>
                          <a:effectLst/>
                          <a:latin typeface="Arial"/>
                          <a:ea typeface="Calibri"/>
                          <a:cs typeface="Times New Roman"/>
                        </a:rPr>
                        <a:t>1610</a:t>
                      </a:r>
                      <a:endParaRPr lang="en-US" sz="2400" dirty="0">
                        <a:solidFill>
                          <a:schemeClr val="tx1"/>
                        </a:solidFill>
                        <a:effectLst/>
                        <a:latin typeface="Arial"/>
                        <a:ea typeface="Calibri"/>
                        <a:cs typeface="Times New Roman"/>
                      </a:endParaRPr>
                    </a:p>
                  </a:txBody>
                  <a:tcPr marL="68580" marR="68580" marT="0" marB="0"/>
                </a:tc>
              </a:tr>
              <a:tr h="391192">
                <a:tc>
                  <a:txBody>
                    <a:bodyPr/>
                    <a:lstStyle/>
                    <a:p>
                      <a:pPr algn="ctr">
                        <a:lnSpc>
                          <a:spcPct val="115000"/>
                        </a:lnSpc>
                        <a:spcAft>
                          <a:spcPts val="0"/>
                        </a:spcAft>
                      </a:pPr>
                      <a:r>
                        <a:rPr lang="mn-MN" sz="2400">
                          <a:effectLst/>
                        </a:rPr>
                        <a:t>4</a:t>
                      </a:r>
                      <a:endParaRPr lang="en-US" sz="240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a:effectLst/>
                        </a:rPr>
                        <a:t>НИЙТ</a:t>
                      </a:r>
                      <a:endParaRPr lang="en-US" sz="240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smtClean="0">
                          <a:effectLst/>
                          <a:latin typeface="Arial"/>
                          <a:ea typeface="Calibri"/>
                          <a:cs typeface="Times New Roman"/>
                        </a:rPr>
                        <a:t>5403</a:t>
                      </a:r>
                      <a:endParaRPr lang="en-US" sz="24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2400" dirty="0" smtClean="0">
                          <a:effectLst/>
                          <a:latin typeface="Arial"/>
                          <a:ea typeface="Calibri"/>
                          <a:cs typeface="Times New Roman"/>
                        </a:rPr>
                        <a:t>5650</a:t>
                      </a:r>
                      <a:endParaRPr lang="en-US" sz="2400" dirty="0">
                        <a:effectLst/>
                        <a:latin typeface="Arial"/>
                        <a:ea typeface="Calibri"/>
                        <a:cs typeface="Times New Roman"/>
                      </a:endParaRPr>
                    </a:p>
                  </a:txBody>
                  <a:tcPr marL="68580" marR="68580" marT="0" marB="0"/>
                </a:tc>
              </a:tr>
            </a:tbl>
          </a:graphicData>
        </a:graphic>
      </p:graphicFrame>
    </p:spTree>
    <p:extLst>
      <p:ext uri="{BB962C8B-B14F-4D97-AF65-F5344CB8AC3E}">
        <p14:creationId xmlns="" xmlns:p14="http://schemas.microsoft.com/office/powerpoint/2010/main" val="1852422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latin typeface="AGBengaly Mon" pitchFamily="2" charset="0"/>
              </a:rPr>
              <a:t>Хяналт шалгалтын мэдээлэл:</a:t>
            </a:r>
            <a:endParaRPr lang="en-US" dirty="0">
              <a:latin typeface="AGBengaly Mon" pitchFamily="2" charset="0"/>
            </a:endParaRPr>
          </a:p>
        </p:txBody>
      </p:sp>
      <p:graphicFrame>
        <p:nvGraphicFramePr>
          <p:cNvPr id="11" name="Table 10"/>
          <p:cNvGraphicFramePr>
            <a:graphicFrameLocks noGrp="1"/>
          </p:cNvGraphicFramePr>
          <p:nvPr>
            <p:extLst>
              <p:ext uri="{D42A27DB-BD31-4B8C-83A1-F6EECF244321}">
                <p14:modId xmlns="" xmlns:p14="http://schemas.microsoft.com/office/powerpoint/2010/main" val="3083174895"/>
              </p:ext>
            </p:extLst>
          </p:nvPr>
        </p:nvGraphicFramePr>
        <p:xfrm>
          <a:off x="0" y="1066800"/>
          <a:ext cx="8991600" cy="4572000"/>
        </p:xfrm>
        <a:graphic>
          <a:graphicData uri="http://schemas.openxmlformats.org/drawingml/2006/table">
            <a:tbl>
              <a:tblPr firstRow="1" firstCol="1" bandRow="1">
                <a:tableStyleId>{5C22544A-7EE6-4342-B048-85BDC9FD1C3A}</a:tableStyleId>
              </a:tblPr>
              <a:tblGrid>
                <a:gridCol w="1326922"/>
                <a:gridCol w="132516"/>
                <a:gridCol w="3750094"/>
                <a:gridCol w="1326922"/>
                <a:gridCol w="829040"/>
                <a:gridCol w="813053"/>
                <a:gridCol w="813053"/>
              </a:tblGrid>
              <a:tr h="216157">
                <a:tc rowSpan="2" gridSpan="2">
                  <a:txBody>
                    <a:bodyPr/>
                    <a:lstStyle/>
                    <a:p>
                      <a:pPr algn="ctr">
                        <a:lnSpc>
                          <a:spcPct val="115000"/>
                        </a:lnSpc>
                        <a:spcAft>
                          <a:spcPts val="0"/>
                        </a:spcAft>
                      </a:pPr>
                      <a:r>
                        <a:rPr lang="mn-MN" sz="1600" dirty="0">
                          <a:effectLst/>
                        </a:rPr>
                        <a:t>№</a:t>
                      </a:r>
                      <a:endParaRPr lang="en-US" sz="1600" dirty="0">
                        <a:effectLst/>
                        <a:latin typeface="Arial"/>
                        <a:ea typeface="Calibri"/>
                        <a:cs typeface="Times New Roman"/>
                      </a:endParaRPr>
                    </a:p>
                  </a:txBody>
                  <a:tcPr marL="68580" marR="68580" marT="0" marB="0" anchor="ctr"/>
                </a:tc>
                <a:tc rowSpan="2" hMerge="1">
                  <a:txBody>
                    <a:bodyPr/>
                    <a:lstStyle/>
                    <a:p>
                      <a:endParaRPr lang="en-US"/>
                    </a:p>
                  </a:txBody>
                  <a:tcPr/>
                </a:tc>
                <a:tc rowSpan="2">
                  <a:txBody>
                    <a:bodyPr/>
                    <a:lstStyle/>
                    <a:p>
                      <a:pPr algn="ctr">
                        <a:lnSpc>
                          <a:spcPct val="115000"/>
                        </a:lnSpc>
                        <a:spcAft>
                          <a:spcPts val="0"/>
                        </a:spcAft>
                      </a:pPr>
                      <a:r>
                        <a:rPr lang="mn-MN" sz="1600" dirty="0">
                          <a:effectLst/>
                        </a:rPr>
                        <a:t>Хяналтын хэлбэр</a:t>
                      </a:r>
                      <a:endParaRPr lang="en-US" sz="1600" dirty="0">
                        <a:effectLst/>
                        <a:latin typeface="Arial"/>
                        <a:ea typeface="Calibri"/>
                        <a:cs typeface="Times New Roman"/>
                      </a:endParaRPr>
                    </a:p>
                  </a:txBody>
                  <a:tcPr marL="68580" marR="68580" marT="0" marB="0" anchor="ctr"/>
                </a:tc>
                <a:tc gridSpan="2">
                  <a:txBody>
                    <a:bodyPr/>
                    <a:lstStyle/>
                    <a:p>
                      <a:pPr algn="ctr">
                        <a:lnSpc>
                          <a:spcPct val="115000"/>
                        </a:lnSpc>
                        <a:spcAft>
                          <a:spcPts val="0"/>
                        </a:spcAft>
                      </a:pPr>
                      <a:r>
                        <a:rPr lang="mn-MN" sz="1200" dirty="0">
                          <a:effectLst/>
                        </a:rPr>
                        <a:t>Төлөвлөсөн </a:t>
                      </a:r>
                      <a:endParaRPr lang="en-US" sz="1200" dirty="0">
                        <a:effectLst/>
                        <a:latin typeface="Arial"/>
                        <a:ea typeface="Calibri"/>
                        <a:cs typeface="Times New Roman"/>
                      </a:endParaRPr>
                    </a:p>
                  </a:txBody>
                  <a:tcPr marL="68580" marR="68580" marT="0" marB="0" anchor="ctr"/>
                </a:tc>
                <a:tc hMerge="1">
                  <a:txBody>
                    <a:bodyPr/>
                    <a:lstStyle/>
                    <a:p>
                      <a:endParaRPr lang="en-US"/>
                    </a:p>
                  </a:txBody>
                  <a:tcPr/>
                </a:tc>
                <a:tc gridSpan="2">
                  <a:txBody>
                    <a:bodyPr/>
                    <a:lstStyle/>
                    <a:p>
                      <a:pPr algn="ctr">
                        <a:lnSpc>
                          <a:spcPct val="115000"/>
                        </a:lnSpc>
                        <a:spcAft>
                          <a:spcPts val="0"/>
                        </a:spcAft>
                      </a:pPr>
                      <a:r>
                        <a:rPr lang="mn-MN" sz="1200" dirty="0">
                          <a:effectLst/>
                        </a:rPr>
                        <a:t>Гүйцэтгэсэн</a:t>
                      </a:r>
                      <a:endParaRPr lang="en-US" sz="1200" dirty="0">
                        <a:effectLst/>
                        <a:latin typeface="Arial"/>
                        <a:ea typeface="Calibri"/>
                        <a:cs typeface="Times New Roman"/>
                      </a:endParaRPr>
                    </a:p>
                  </a:txBody>
                  <a:tcPr marL="68580" marR="68580" marT="0" marB="0" anchor="ctr"/>
                </a:tc>
                <a:tc hMerge="1">
                  <a:txBody>
                    <a:bodyPr/>
                    <a:lstStyle/>
                    <a:p>
                      <a:endParaRPr lang="en-US"/>
                    </a:p>
                  </a:txBody>
                  <a:tcPr/>
                </a:tc>
              </a:tr>
              <a:tr h="592771">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mn-MN" sz="1600" dirty="0" smtClean="0">
                          <a:effectLst/>
                        </a:rPr>
                        <a:t>2018 </a:t>
                      </a:r>
                      <a:r>
                        <a:rPr lang="mn-MN" sz="1600" dirty="0">
                          <a:effectLst/>
                        </a:rPr>
                        <a:t>онд</a:t>
                      </a:r>
                      <a:endParaRPr lang="en-US" sz="1600" dirty="0">
                        <a:effectLst/>
                        <a:latin typeface="Arial"/>
                        <a:ea typeface="Calibri"/>
                        <a:cs typeface="Times New Roman"/>
                      </a:endParaRPr>
                    </a:p>
                  </a:txBody>
                  <a:tcPr marL="68580" marR="68580" marT="0" marB="0" anchor="ctr"/>
                </a:tc>
                <a:tc>
                  <a:txBody>
                    <a:bodyPr/>
                    <a:lstStyle/>
                    <a:p>
                      <a:pPr algn="l">
                        <a:lnSpc>
                          <a:spcPct val="115000"/>
                        </a:lnSpc>
                        <a:spcAft>
                          <a:spcPts val="0"/>
                        </a:spcAft>
                      </a:pPr>
                      <a:r>
                        <a:rPr lang="mn-MN" sz="1600">
                          <a:effectLst/>
                        </a:rPr>
                        <a:t>1-11 сар</a:t>
                      </a:r>
                      <a:endParaRPr lang="en-US" sz="160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a:effectLst/>
                        </a:rPr>
                        <a:t>Тоо </a:t>
                      </a:r>
                      <a:endParaRPr lang="en-US" sz="1600" dirty="0">
                        <a:effectLst/>
                        <a:latin typeface="Arial"/>
                        <a:ea typeface="Calibri"/>
                        <a:cs typeface="Times New Roman"/>
                      </a:endParaRPr>
                    </a:p>
                  </a:txBody>
                  <a:tcPr marL="68580" marR="68580" marT="0" marB="0" anchor="ctr"/>
                </a:tc>
                <a:tc>
                  <a:txBody>
                    <a:bodyPr/>
                    <a:lstStyle/>
                    <a:p>
                      <a:pPr algn="ctr">
                        <a:lnSpc>
                          <a:spcPct val="115000"/>
                        </a:lnSpc>
                        <a:spcAft>
                          <a:spcPts val="0"/>
                        </a:spcAft>
                      </a:pPr>
                      <a:r>
                        <a:rPr lang="mn-MN" sz="1600">
                          <a:effectLst/>
                        </a:rPr>
                        <a:t>Хувь </a:t>
                      </a:r>
                      <a:endParaRPr lang="en-US" sz="1600">
                        <a:effectLst/>
                        <a:latin typeface="Arial"/>
                        <a:ea typeface="Calibri"/>
                        <a:cs typeface="Times New Roman"/>
                      </a:endParaRPr>
                    </a:p>
                  </a:txBody>
                  <a:tcPr marL="68580" marR="68580" marT="0" marB="0"/>
                </a:tc>
              </a:tr>
              <a:tr h="288209">
                <a:tc gridSpan="2">
                  <a:txBody>
                    <a:bodyPr/>
                    <a:lstStyle/>
                    <a:p>
                      <a:pPr algn="ctr">
                        <a:lnSpc>
                          <a:spcPct val="115000"/>
                        </a:lnSpc>
                        <a:spcAft>
                          <a:spcPts val="0"/>
                        </a:spcAft>
                      </a:pPr>
                      <a:r>
                        <a:rPr lang="mn-MN" sz="1600">
                          <a:effectLst/>
                        </a:rPr>
                        <a:t>1</a:t>
                      </a:r>
                      <a:endParaRPr lang="en-US" sz="1600">
                        <a:effectLst/>
                        <a:latin typeface="Arial"/>
                        <a:ea typeface="Calibri"/>
                        <a:cs typeface="Times New Roman"/>
                      </a:endParaRPr>
                    </a:p>
                  </a:txBody>
                  <a:tcPr marL="68580" marR="68580" marT="0" marB="0" anchor="ctr"/>
                </a:tc>
                <a:tc hMerge="1">
                  <a:txBody>
                    <a:bodyPr/>
                    <a:lstStyle/>
                    <a:p>
                      <a:endParaRPr lang="en-US"/>
                    </a:p>
                  </a:txBody>
                  <a:tcPr/>
                </a:tc>
                <a:tc>
                  <a:txBody>
                    <a:bodyPr/>
                    <a:lstStyle/>
                    <a:p>
                      <a:pPr algn="l">
                        <a:lnSpc>
                          <a:spcPct val="115000"/>
                        </a:lnSpc>
                        <a:spcAft>
                          <a:spcPts val="0"/>
                        </a:spcAft>
                      </a:pPr>
                      <a:r>
                        <a:rPr lang="mn-MN" sz="1600" dirty="0">
                          <a:effectLst/>
                        </a:rPr>
                        <a:t>Шалгалт </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666</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666</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rPr>
                        <a:t>666</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a:effectLst/>
                        </a:rPr>
                        <a:t>100%</a:t>
                      </a:r>
                      <a:endParaRPr lang="en-US" sz="1600">
                        <a:effectLst/>
                        <a:latin typeface="Arial"/>
                        <a:ea typeface="Calibri"/>
                        <a:cs typeface="Times New Roman"/>
                      </a:endParaRPr>
                    </a:p>
                  </a:txBody>
                  <a:tcPr marL="68580" marR="68580" marT="0" marB="0"/>
                </a:tc>
              </a:tr>
              <a:tr h="288209">
                <a:tc gridSpan="2">
                  <a:txBody>
                    <a:bodyPr/>
                    <a:lstStyle/>
                    <a:p>
                      <a:pPr algn="ctr">
                        <a:lnSpc>
                          <a:spcPct val="115000"/>
                        </a:lnSpc>
                        <a:spcAft>
                          <a:spcPts val="0"/>
                        </a:spcAft>
                      </a:pPr>
                      <a:r>
                        <a:rPr lang="mn-MN" sz="1600">
                          <a:effectLst/>
                        </a:rPr>
                        <a:t>2</a:t>
                      </a:r>
                      <a:endParaRPr lang="en-US" sz="1600">
                        <a:effectLst/>
                        <a:latin typeface="Arial"/>
                        <a:ea typeface="Calibri"/>
                        <a:cs typeface="Times New Roman"/>
                      </a:endParaRPr>
                    </a:p>
                  </a:txBody>
                  <a:tcPr marL="68580" marR="68580" marT="0" marB="0" anchor="ctr"/>
                </a:tc>
                <a:tc hMerge="1">
                  <a:txBody>
                    <a:bodyPr/>
                    <a:lstStyle/>
                    <a:p>
                      <a:endParaRPr lang="en-US"/>
                    </a:p>
                  </a:txBody>
                  <a:tcPr/>
                </a:tc>
                <a:tc>
                  <a:txBody>
                    <a:bodyPr/>
                    <a:lstStyle/>
                    <a:p>
                      <a:pPr algn="l">
                        <a:lnSpc>
                          <a:spcPct val="115000"/>
                        </a:lnSpc>
                        <a:spcAft>
                          <a:spcPts val="0"/>
                        </a:spcAft>
                      </a:pPr>
                      <a:r>
                        <a:rPr lang="mn-MN" sz="1600" dirty="0">
                          <a:effectLst/>
                        </a:rPr>
                        <a:t>Зөвлөн туслах үйлчилгээ</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337</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337</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337</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a:effectLst/>
                        </a:rPr>
                        <a:t>100%</a:t>
                      </a:r>
                      <a:endParaRPr lang="en-US" sz="1600">
                        <a:effectLst/>
                        <a:latin typeface="Arial"/>
                        <a:ea typeface="Calibri"/>
                        <a:cs typeface="Times New Roman"/>
                      </a:endParaRPr>
                    </a:p>
                  </a:txBody>
                  <a:tcPr marL="68580" marR="68580" marT="0" marB="0"/>
                </a:tc>
              </a:tr>
              <a:tr h="288209">
                <a:tc gridSpan="3">
                  <a:txBody>
                    <a:bodyPr/>
                    <a:lstStyle/>
                    <a:p>
                      <a:pPr algn="ctr">
                        <a:lnSpc>
                          <a:spcPct val="115000"/>
                        </a:lnSpc>
                        <a:spcAft>
                          <a:spcPts val="0"/>
                        </a:spcAft>
                      </a:pPr>
                      <a:r>
                        <a:rPr lang="mn-MN" sz="1600" dirty="0">
                          <a:effectLst/>
                        </a:rPr>
                        <a:t>НИЙТ ДҮН</a:t>
                      </a:r>
                      <a:endParaRPr lang="en-US" sz="1600" dirty="0">
                        <a:effectLst/>
                        <a:latin typeface="Arial"/>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algn="ctr">
                        <a:lnSpc>
                          <a:spcPct val="115000"/>
                        </a:lnSpc>
                        <a:spcAft>
                          <a:spcPts val="0"/>
                        </a:spcAft>
                      </a:pPr>
                      <a:r>
                        <a:rPr lang="mn-MN" sz="1600" dirty="0" smtClean="0">
                          <a:effectLst/>
                          <a:latin typeface="Arial"/>
                          <a:ea typeface="Calibri"/>
                          <a:cs typeface="Times New Roman"/>
                        </a:rPr>
                        <a:t>1003</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1003</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1003</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a:effectLst/>
                        </a:rPr>
                        <a:t>100%</a:t>
                      </a:r>
                      <a:endParaRPr lang="en-US" sz="1600">
                        <a:effectLst/>
                        <a:latin typeface="Arial"/>
                        <a:ea typeface="Calibri"/>
                        <a:cs typeface="Times New Roman"/>
                      </a:endParaRPr>
                    </a:p>
                  </a:txBody>
                  <a:tcPr marL="68580" marR="68580" marT="0" marB="0"/>
                </a:tc>
              </a:tr>
              <a:tr h="288209">
                <a:tc gridSpan="3">
                  <a:txBody>
                    <a:bodyPr/>
                    <a:lstStyle/>
                    <a:p>
                      <a:pPr algn="ctr">
                        <a:lnSpc>
                          <a:spcPct val="115000"/>
                        </a:lnSpc>
                        <a:spcAft>
                          <a:spcPts val="0"/>
                        </a:spcAft>
                      </a:pPr>
                      <a:r>
                        <a:rPr lang="mn-MN" sz="1600" dirty="0">
                          <a:effectLst/>
                        </a:rPr>
                        <a:t>МХГ-ын төлөвлөгөөний биелэлт</a:t>
                      </a:r>
                      <a:endParaRPr lang="en-US" sz="1600" dirty="0">
                        <a:effectLst/>
                        <a:latin typeface="Arial"/>
                        <a:ea typeface="Calibri"/>
                        <a:cs typeface="Times New Roman"/>
                      </a:endParaRPr>
                    </a:p>
                  </a:txBody>
                  <a:tcPr marL="68580" marR="68580" marT="0" marB="0" anchor="ctr">
                    <a:solidFill>
                      <a:srgbClr val="00B050"/>
                    </a:solidFill>
                  </a:tcPr>
                </a:tc>
                <a:tc hMerge="1">
                  <a:txBody>
                    <a:bodyPr/>
                    <a:lstStyle/>
                    <a:p>
                      <a:endParaRPr lang="en-US"/>
                    </a:p>
                  </a:txBody>
                  <a:tcPr/>
                </a:tc>
                <a:tc hMerge="1">
                  <a:txBody>
                    <a:bodyPr/>
                    <a:lstStyle/>
                    <a:p>
                      <a:endParaRPr lang="en-US"/>
                    </a:p>
                  </a:txBody>
                  <a:tcPr/>
                </a:tc>
                <a:tc gridSpan="4">
                  <a:txBody>
                    <a:bodyPr/>
                    <a:lstStyle/>
                    <a:p>
                      <a:pPr algn="ctr">
                        <a:lnSpc>
                          <a:spcPct val="115000"/>
                        </a:lnSpc>
                        <a:spcAft>
                          <a:spcPts val="0"/>
                        </a:spcAft>
                      </a:pPr>
                      <a:r>
                        <a:rPr lang="mn-MN" sz="1600" dirty="0" smtClean="0">
                          <a:effectLst/>
                        </a:rPr>
                        <a:t>100 </a:t>
                      </a:r>
                      <a:r>
                        <a:rPr lang="mn-MN" sz="1600" dirty="0">
                          <a:effectLst/>
                        </a:rPr>
                        <a:t>хувьтай</a:t>
                      </a:r>
                      <a:endParaRPr lang="en-US" sz="1600" dirty="0">
                        <a:effectLst/>
                        <a:latin typeface="Arial"/>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288209">
                <a:tc rowSpan="2" gridSpan="2">
                  <a:txBody>
                    <a:bodyPr/>
                    <a:lstStyle/>
                    <a:p>
                      <a:pPr algn="ctr">
                        <a:lnSpc>
                          <a:spcPct val="115000"/>
                        </a:lnSpc>
                        <a:spcAft>
                          <a:spcPts val="0"/>
                        </a:spcAft>
                      </a:pPr>
                      <a:r>
                        <a:rPr lang="mn-MN" sz="1600">
                          <a:effectLst/>
                        </a:rPr>
                        <a:t>№</a:t>
                      </a:r>
                      <a:endParaRPr lang="en-US" sz="1600">
                        <a:effectLst/>
                        <a:latin typeface="Arial"/>
                        <a:ea typeface="Calibri"/>
                        <a:cs typeface="Times New Roman"/>
                      </a:endParaRPr>
                    </a:p>
                  </a:txBody>
                  <a:tcPr marL="68580" marR="68580" marT="0" marB="0" anchor="ctr"/>
                </a:tc>
                <a:tc rowSpan="2" hMerge="1">
                  <a:txBody>
                    <a:bodyPr/>
                    <a:lstStyle/>
                    <a:p>
                      <a:endParaRPr lang="en-US"/>
                    </a:p>
                  </a:txBody>
                  <a:tcPr/>
                </a:tc>
                <a:tc rowSpan="2">
                  <a:txBody>
                    <a:bodyPr/>
                    <a:lstStyle/>
                    <a:p>
                      <a:pPr algn="ctr">
                        <a:lnSpc>
                          <a:spcPct val="115000"/>
                        </a:lnSpc>
                        <a:spcAft>
                          <a:spcPts val="0"/>
                        </a:spcAft>
                      </a:pPr>
                      <a:r>
                        <a:rPr lang="mn-MN" sz="1600" dirty="0">
                          <a:effectLst/>
                        </a:rPr>
                        <a:t>Хяналтын хэлбэр</a:t>
                      </a:r>
                      <a:endParaRPr lang="en-US" sz="1600" dirty="0">
                        <a:effectLst/>
                        <a:latin typeface="Arial"/>
                        <a:ea typeface="Calibri"/>
                        <a:cs typeface="Times New Roman"/>
                      </a:endParaRPr>
                    </a:p>
                  </a:txBody>
                  <a:tcPr marL="68580" marR="68580" marT="0" marB="0" anchor="ctr"/>
                </a:tc>
                <a:tc gridSpan="2">
                  <a:txBody>
                    <a:bodyPr/>
                    <a:lstStyle/>
                    <a:p>
                      <a:pPr algn="ctr">
                        <a:lnSpc>
                          <a:spcPct val="115000"/>
                        </a:lnSpc>
                        <a:spcAft>
                          <a:spcPts val="0"/>
                        </a:spcAft>
                      </a:pPr>
                      <a:r>
                        <a:rPr lang="mn-MN" sz="1600">
                          <a:effectLst/>
                        </a:rPr>
                        <a:t>Төлөвлөсөн </a:t>
                      </a:r>
                      <a:endParaRPr lang="en-US" sz="1600">
                        <a:effectLst/>
                        <a:latin typeface="Arial"/>
                        <a:ea typeface="Calibri"/>
                        <a:cs typeface="Times New Roman"/>
                      </a:endParaRPr>
                    </a:p>
                  </a:txBody>
                  <a:tcPr marL="68580" marR="68580" marT="0" marB="0" anchor="ctr"/>
                </a:tc>
                <a:tc hMerge="1">
                  <a:txBody>
                    <a:bodyPr/>
                    <a:lstStyle/>
                    <a:p>
                      <a:endParaRPr lang="en-US"/>
                    </a:p>
                  </a:txBody>
                  <a:tcPr/>
                </a:tc>
                <a:tc gridSpan="2">
                  <a:txBody>
                    <a:bodyPr/>
                    <a:lstStyle/>
                    <a:p>
                      <a:pPr algn="ctr">
                        <a:lnSpc>
                          <a:spcPct val="115000"/>
                        </a:lnSpc>
                        <a:spcAft>
                          <a:spcPts val="0"/>
                        </a:spcAft>
                      </a:pPr>
                      <a:r>
                        <a:rPr lang="mn-MN" sz="1600" dirty="0">
                          <a:effectLst/>
                        </a:rPr>
                        <a:t>Гүйцэтгэсэн</a:t>
                      </a:r>
                      <a:endParaRPr lang="en-US" sz="1600" dirty="0">
                        <a:effectLst/>
                        <a:latin typeface="Arial"/>
                        <a:ea typeface="Calibri"/>
                        <a:cs typeface="Times New Roman"/>
                      </a:endParaRPr>
                    </a:p>
                  </a:txBody>
                  <a:tcPr marL="68580" marR="68580" marT="0" marB="0" anchor="ctr"/>
                </a:tc>
                <a:tc hMerge="1">
                  <a:txBody>
                    <a:bodyPr/>
                    <a:lstStyle/>
                    <a:p>
                      <a:endParaRPr lang="en-US"/>
                    </a:p>
                  </a:txBody>
                  <a:tcPr/>
                </a:tc>
              </a:tr>
              <a:tr h="592771">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mn-MN" sz="1600" dirty="0" smtClean="0">
                          <a:effectLst/>
                        </a:rPr>
                        <a:t>2019 онд </a:t>
                      </a:r>
                      <a:endParaRPr lang="en-US" sz="1600" dirty="0">
                        <a:effectLst/>
                        <a:latin typeface="Arial"/>
                        <a:ea typeface="Calibri"/>
                        <a:cs typeface="Times New Roman"/>
                      </a:endParaRPr>
                    </a:p>
                  </a:txBody>
                  <a:tcPr marL="68580" marR="68580" marT="0" marB="0" anchor="ctr"/>
                </a:tc>
                <a:tc>
                  <a:txBody>
                    <a:bodyPr/>
                    <a:lstStyle/>
                    <a:p>
                      <a:pPr algn="l">
                        <a:lnSpc>
                          <a:spcPct val="115000"/>
                        </a:lnSpc>
                        <a:spcAft>
                          <a:spcPts val="0"/>
                        </a:spcAft>
                      </a:pPr>
                      <a:r>
                        <a:rPr lang="mn-MN" sz="1600" dirty="0" smtClean="0">
                          <a:effectLst/>
                        </a:rPr>
                        <a:t>1-11 </a:t>
                      </a:r>
                      <a:r>
                        <a:rPr lang="mn-MN" sz="1600" dirty="0">
                          <a:effectLst/>
                        </a:rPr>
                        <a:t>сар</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a:effectLst/>
                        </a:rPr>
                        <a:t>Тоо </a:t>
                      </a:r>
                      <a:endParaRPr lang="en-US" sz="1600" dirty="0">
                        <a:effectLst/>
                        <a:latin typeface="Arial"/>
                        <a:ea typeface="Calibri"/>
                        <a:cs typeface="Times New Roman"/>
                      </a:endParaRPr>
                    </a:p>
                  </a:txBody>
                  <a:tcPr marL="68580" marR="68580" marT="0" marB="0" anchor="ctr"/>
                </a:tc>
                <a:tc>
                  <a:txBody>
                    <a:bodyPr/>
                    <a:lstStyle/>
                    <a:p>
                      <a:pPr algn="ctr">
                        <a:lnSpc>
                          <a:spcPct val="115000"/>
                        </a:lnSpc>
                        <a:spcAft>
                          <a:spcPts val="0"/>
                        </a:spcAft>
                      </a:pPr>
                      <a:r>
                        <a:rPr lang="mn-MN" sz="1600">
                          <a:effectLst/>
                        </a:rPr>
                        <a:t>Хувь </a:t>
                      </a:r>
                      <a:endParaRPr lang="en-US" sz="1600">
                        <a:effectLst/>
                        <a:latin typeface="Arial"/>
                        <a:ea typeface="Calibri"/>
                        <a:cs typeface="Times New Roman"/>
                      </a:endParaRPr>
                    </a:p>
                  </a:txBody>
                  <a:tcPr marL="68580" marR="68580" marT="0" marB="0"/>
                </a:tc>
              </a:tr>
              <a:tr h="576419">
                <a:tc gridSpan="2">
                  <a:txBody>
                    <a:bodyPr/>
                    <a:lstStyle/>
                    <a:p>
                      <a:pPr algn="ctr">
                        <a:lnSpc>
                          <a:spcPct val="115000"/>
                        </a:lnSpc>
                        <a:spcAft>
                          <a:spcPts val="0"/>
                        </a:spcAft>
                      </a:pPr>
                      <a:r>
                        <a:rPr lang="mn-MN" sz="1600">
                          <a:effectLst/>
                        </a:rPr>
                        <a:t>1</a:t>
                      </a:r>
                      <a:endParaRPr lang="en-US" sz="1600">
                        <a:effectLst/>
                        <a:latin typeface="Arial"/>
                        <a:ea typeface="Calibri"/>
                        <a:cs typeface="Times New Roman"/>
                      </a:endParaRPr>
                    </a:p>
                  </a:txBody>
                  <a:tcPr marL="68580" marR="68580" marT="0" marB="0" anchor="ctr"/>
                </a:tc>
                <a:tc hMerge="1">
                  <a:txBody>
                    <a:bodyPr/>
                    <a:lstStyle/>
                    <a:p>
                      <a:endParaRPr lang="en-US"/>
                    </a:p>
                  </a:txBody>
                  <a:tcPr/>
                </a:tc>
                <a:tc>
                  <a:txBody>
                    <a:bodyPr/>
                    <a:lstStyle/>
                    <a:p>
                      <a:pPr algn="l">
                        <a:lnSpc>
                          <a:spcPct val="115000"/>
                        </a:lnSpc>
                        <a:spcAft>
                          <a:spcPts val="0"/>
                        </a:spcAft>
                      </a:pPr>
                      <a:r>
                        <a:rPr lang="mn-MN" sz="1600" dirty="0">
                          <a:effectLst/>
                        </a:rPr>
                        <a:t>Шалгалт </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rPr>
                        <a:t>593</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rPr>
                        <a:t>593</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rPr>
                        <a:t>593</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rPr>
                        <a:t>100%</a:t>
                      </a:r>
                      <a:endParaRPr lang="en-US" sz="1600" dirty="0">
                        <a:effectLst/>
                        <a:latin typeface="Arial"/>
                        <a:ea typeface="Calibri"/>
                        <a:cs typeface="Times New Roman"/>
                      </a:endParaRPr>
                    </a:p>
                  </a:txBody>
                  <a:tcPr marL="68580" marR="68580" marT="0" marB="0"/>
                </a:tc>
              </a:tr>
              <a:tr h="576419">
                <a:tc gridSpan="2">
                  <a:txBody>
                    <a:bodyPr/>
                    <a:lstStyle/>
                    <a:p>
                      <a:pPr algn="ctr">
                        <a:lnSpc>
                          <a:spcPct val="115000"/>
                        </a:lnSpc>
                        <a:spcAft>
                          <a:spcPts val="0"/>
                        </a:spcAft>
                      </a:pPr>
                      <a:r>
                        <a:rPr lang="mn-MN" sz="1600">
                          <a:effectLst/>
                        </a:rPr>
                        <a:t>2</a:t>
                      </a:r>
                      <a:endParaRPr lang="en-US" sz="1600">
                        <a:effectLst/>
                        <a:latin typeface="Arial"/>
                        <a:ea typeface="Calibri"/>
                        <a:cs typeface="Times New Roman"/>
                      </a:endParaRPr>
                    </a:p>
                  </a:txBody>
                  <a:tcPr marL="68580" marR="68580" marT="0" marB="0" anchor="ctr"/>
                </a:tc>
                <a:tc hMerge="1">
                  <a:txBody>
                    <a:bodyPr/>
                    <a:lstStyle/>
                    <a:p>
                      <a:endParaRPr lang="en-US"/>
                    </a:p>
                  </a:txBody>
                  <a:tcPr/>
                </a:tc>
                <a:tc>
                  <a:txBody>
                    <a:bodyPr/>
                    <a:lstStyle/>
                    <a:p>
                      <a:pPr algn="l">
                        <a:lnSpc>
                          <a:spcPct val="115000"/>
                        </a:lnSpc>
                        <a:spcAft>
                          <a:spcPts val="0"/>
                        </a:spcAft>
                      </a:pPr>
                      <a:r>
                        <a:rPr lang="mn-MN" sz="1600">
                          <a:effectLst/>
                        </a:rPr>
                        <a:t>Зөвлөн туслах үйлчилгээ</a:t>
                      </a:r>
                      <a:endParaRPr lang="en-US" sz="160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229</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229</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rPr>
                        <a:t>229</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rPr>
                        <a:t>100%</a:t>
                      </a:r>
                      <a:endParaRPr lang="en-US" sz="1600" dirty="0">
                        <a:effectLst/>
                        <a:latin typeface="Arial"/>
                        <a:ea typeface="Calibri"/>
                        <a:cs typeface="Times New Roman"/>
                      </a:endParaRPr>
                    </a:p>
                  </a:txBody>
                  <a:tcPr marL="68580" marR="68580" marT="0" marB="0"/>
                </a:tc>
              </a:tr>
              <a:tr h="288209">
                <a:tc gridSpan="3">
                  <a:txBody>
                    <a:bodyPr/>
                    <a:lstStyle/>
                    <a:p>
                      <a:pPr algn="ctr">
                        <a:lnSpc>
                          <a:spcPct val="115000"/>
                        </a:lnSpc>
                        <a:spcAft>
                          <a:spcPts val="0"/>
                        </a:spcAft>
                      </a:pPr>
                      <a:r>
                        <a:rPr lang="mn-MN" sz="1600">
                          <a:effectLst/>
                        </a:rPr>
                        <a:t>НИЙТ ДҮН</a:t>
                      </a:r>
                      <a:endParaRPr lang="en-US" sz="1600">
                        <a:effectLst/>
                        <a:latin typeface="Arial"/>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algn="ctr">
                        <a:lnSpc>
                          <a:spcPct val="115000"/>
                        </a:lnSpc>
                        <a:spcAft>
                          <a:spcPts val="0"/>
                        </a:spcAft>
                      </a:pPr>
                      <a:r>
                        <a:rPr lang="mn-MN" sz="1600" dirty="0" smtClean="0">
                          <a:effectLst/>
                          <a:latin typeface="Arial"/>
                          <a:ea typeface="Calibri"/>
                          <a:cs typeface="Times New Roman"/>
                        </a:rPr>
                        <a:t>823</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823</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823</a:t>
                      </a:r>
                      <a:endParaRPr lang="en-US" sz="1600" dirty="0">
                        <a:effectLst/>
                        <a:latin typeface="Arial"/>
                        <a:ea typeface="Calibri"/>
                        <a:cs typeface="Times New Roman"/>
                      </a:endParaRPr>
                    </a:p>
                  </a:txBody>
                  <a:tcPr marL="68580" marR="68580" marT="0" marB="0"/>
                </a:tc>
                <a:tc>
                  <a:txBody>
                    <a:bodyPr/>
                    <a:lstStyle/>
                    <a:p>
                      <a:pPr algn="ctr">
                        <a:lnSpc>
                          <a:spcPct val="115000"/>
                        </a:lnSpc>
                        <a:spcAft>
                          <a:spcPts val="0"/>
                        </a:spcAft>
                      </a:pPr>
                      <a:r>
                        <a:rPr lang="mn-MN" sz="1600" dirty="0" smtClean="0">
                          <a:effectLst/>
                          <a:latin typeface="Arial"/>
                          <a:ea typeface="Calibri"/>
                          <a:cs typeface="Times New Roman"/>
                        </a:rPr>
                        <a:t>100</a:t>
                      </a:r>
                      <a:endParaRPr lang="en-US" sz="1600" dirty="0">
                        <a:effectLst/>
                        <a:latin typeface="Arial"/>
                        <a:ea typeface="Calibri"/>
                        <a:cs typeface="Times New Roman"/>
                      </a:endParaRPr>
                    </a:p>
                  </a:txBody>
                  <a:tcPr marL="68580" marR="68580" marT="0" marB="0"/>
                </a:tc>
              </a:tr>
              <a:tr h="288209">
                <a:tc>
                  <a:txBody>
                    <a:bodyPr/>
                    <a:lstStyle/>
                    <a:p>
                      <a:pPr algn="ctr">
                        <a:lnSpc>
                          <a:spcPct val="115000"/>
                        </a:lnSpc>
                        <a:spcAft>
                          <a:spcPts val="0"/>
                        </a:spcAft>
                      </a:pPr>
                      <a:r>
                        <a:rPr lang="mn-MN" sz="1600" dirty="0">
                          <a:effectLst/>
                        </a:rPr>
                        <a:t> </a:t>
                      </a:r>
                      <a:endParaRPr lang="en-US" sz="1600" dirty="0">
                        <a:effectLst/>
                        <a:latin typeface="Arial"/>
                        <a:ea typeface="Calibri"/>
                        <a:cs typeface="Times New Roman"/>
                      </a:endParaRPr>
                    </a:p>
                  </a:txBody>
                  <a:tcPr marL="68580" marR="68580" marT="0" marB="0" anchor="ctr">
                    <a:solidFill>
                      <a:srgbClr val="00B050"/>
                    </a:solidFill>
                  </a:tcPr>
                </a:tc>
                <a:tc gridSpan="2">
                  <a:txBody>
                    <a:bodyPr/>
                    <a:lstStyle/>
                    <a:p>
                      <a:pPr algn="ctr">
                        <a:lnSpc>
                          <a:spcPct val="115000"/>
                        </a:lnSpc>
                        <a:spcAft>
                          <a:spcPts val="0"/>
                        </a:spcAft>
                      </a:pPr>
                      <a:r>
                        <a:rPr lang="mn-MN" sz="1600" dirty="0">
                          <a:effectLst/>
                        </a:rPr>
                        <a:t>МХГ-ын төлөвлөгөөний биелэлт</a:t>
                      </a:r>
                      <a:endParaRPr lang="en-US" sz="1600" dirty="0">
                        <a:effectLst/>
                        <a:latin typeface="Arial"/>
                        <a:ea typeface="Calibri"/>
                        <a:cs typeface="Times New Roman"/>
                      </a:endParaRPr>
                    </a:p>
                  </a:txBody>
                  <a:tcPr marL="68580" marR="68580" marT="0" marB="0" anchor="ctr">
                    <a:solidFill>
                      <a:srgbClr val="00B050"/>
                    </a:solidFill>
                  </a:tcPr>
                </a:tc>
                <a:tc hMerge="1">
                  <a:txBody>
                    <a:bodyPr/>
                    <a:lstStyle/>
                    <a:p>
                      <a:endParaRPr lang="en-US"/>
                    </a:p>
                  </a:txBody>
                  <a:tcPr/>
                </a:tc>
                <a:tc gridSpan="4">
                  <a:txBody>
                    <a:bodyPr/>
                    <a:lstStyle/>
                    <a:p>
                      <a:pPr algn="ctr">
                        <a:lnSpc>
                          <a:spcPct val="115000"/>
                        </a:lnSpc>
                        <a:spcAft>
                          <a:spcPts val="0"/>
                        </a:spcAft>
                      </a:pPr>
                      <a:r>
                        <a:rPr lang="mn-MN" sz="1600" dirty="0" smtClean="0">
                          <a:effectLst/>
                        </a:rPr>
                        <a:t>100 </a:t>
                      </a:r>
                      <a:r>
                        <a:rPr lang="mn-MN" sz="1600" dirty="0">
                          <a:effectLst/>
                        </a:rPr>
                        <a:t>хувьтай байна.</a:t>
                      </a:r>
                      <a:endParaRPr lang="en-US" sz="1600" dirty="0">
                        <a:effectLst/>
                        <a:latin typeface="Arial"/>
                        <a:ea typeface="Calibri"/>
                        <a:cs typeface="Times New Roman"/>
                      </a:endParaRPr>
                    </a:p>
                  </a:txBody>
                  <a:tcPr marL="68580" marR="68580" marT="0" marB="0">
                    <a:solidFill>
                      <a:srgbClr val="00B050"/>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815140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a:latin typeface="AGBengaly Mon" pitchFamily="2" charset="0"/>
              </a:rPr>
              <a:t>Хяналт шалгалтын мэдээлэл:</a:t>
            </a:r>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2362325755"/>
              </p:ext>
            </p:extLst>
          </p:nvPr>
        </p:nvGraphicFramePr>
        <p:xfrm>
          <a:off x="762000" y="1219200"/>
          <a:ext cx="7848600" cy="3733802"/>
        </p:xfrm>
        <a:graphic>
          <a:graphicData uri="http://schemas.openxmlformats.org/drawingml/2006/table">
            <a:tbl>
              <a:tblPr firstRow="1" firstCol="1" bandRow="1">
                <a:tableStyleId>{5C22544A-7EE6-4342-B048-85BDC9FD1C3A}</a:tableStyleId>
              </a:tblPr>
              <a:tblGrid>
                <a:gridCol w="737138"/>
                <a:gridCol w="2786925"/>
                <a:gridCol w="2473504"/>
                <a:gridCol w="1851033"/>
              </a:tblGrid>
              <a:tr h="958018">
                <a:tc>
                  <a:txBody>
                    <a:bodyPr/>
                    <a:lstStyle/>
                    <a:p>
                      <a:pPr algn="ctr">
                        <a:lnSpc>
                          <a:spcPct val="115000"/>
                        </a:lnSpc>
                        <a:spcAft>
                          <a:spcPts val="0"/>
                        </a:spcAft>
                      </a:pPr>
                      <a:r>
                        <a:rPr lang="mn-MN" sz="2000" dirty="0">
                          <a:effectLst/>
                          <a:latin typeface="Arial" pitchFamily="34" charset="0"/>
                          <a:cs typeface="Arial" pitchFamily="34" charset="0"/>
                        </a:rPr>
                        <a:t>№</a:t>
                      </a:r>
                      <a:endParaRPr lang="en-US" sz="2000" dirty="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a:effectLst/>
                          <a:latin typeface="Arial" pitchFamily="34" charset="0"/>
                          <a:cs typeface="Arial" pitchFamily="34" charset="0"/>
                        </a:rPr>
                        <a:t>Хяналт шалгалт</a:t>
                      </a:r>
                      <a:endParaRPr lang="en-US" sz="2000" dirty="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effectLst/>
                          <a:latin typeface="Arial" pitchFamily="34" charset="0"/>
                          <a:cs typeface="Arial" pitchFamily="34" charset="0"/>
                        </a:rPr>
                        <a:t>2018 </a:t>
                      </a:r>
                      <a:r>
                        <a:rPr lang="mn-MN" sz="2000" dirty="0">
                          <a:effectLst/>
                          <a:latin typeface="Arial" pitchFamily="34" charset="0"/>
                          <a:cs typeface="Arial" pitchFamily="34" charset="0"/>
                        </a:rPr>
                        <a:t>онд</a:t>
                      </a:r>
                      <a:endParaRPr lang="en-US" sz="2000" dirty="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effectLst/>
                          <a:latin typeface="Arial" pitchFamily="34" charset="0"/>
                          <a:cs typeface="Arial" pitchFamily="34" charset="0"/>
                        </a:rPr>
                        <a:t>2019 онд</a:t>
                      </a:r>
                      <a:endParaRPr lang="en-US" sz="2000" dirty="0">
                        <a:effectLst/>
                        <a:latin typeface="Arial" pitchFamily="34" charset="0"/>
                        <a:ea typeface="Calibri"/>
                        <a:cs typeface="Arial" pitchFamily="34" charset="0"/>
                      </a:endParaRPr>
                    </a:p>
                  </a:txBody>
                  <a:tcPr marL="68580" marR="68580" marT="0" marB="0"/>
                </a:tc>
              </a:tr>
              <a:tr h="479009">
                <a:tc>
                  <a:txBody>
                    <a:bodyPr/>
                    <a:lstStyle/>
                    <a:p>
                      <a:pPr algn="ctr">
                        <a:lnSpc>
                          <a:spcPct val="115000"/>
                        </a:lnSpc>
                        <a:spcAft>
                          <a:spcPts val="0"/>
                        </a:spcAft>
                      </a:pPr>
                      <a:r>
                        <a:rPr lang="mn-MN" sz="2000">
                          <a:effectLst/>
                          <a:latin typeface="Arial" pitchFamily="34" charset="0"/>
                          <a:cs typeface="Arial" pitchFamily="34" charset="0"/>
                        </a:rPr>
                        <a:t>1</a:t>
                      </a:r>
                      <a:endParaRPr lang="en-US" sz="20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a:effectLst/>
                          <a:latin typeface="Arial" pitchFamily="34" charset="0"/>
                          <a:cs typeface="Arial" pitchFamily="34" charset="0"/>
                        </a:rPr>
                        <a:t>Тандалт судалгаанд</a:t>
                      </a:r>
                      <a:endParaRPr lang="en-US" sz="2000" dirty="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effectLst/>
                          <a:latin typeface="Arial" pitchFamily="34" charset="0"/>
                          <a:ea typeface="Calibri"/>
                          <a:cs typeface="Arial" pitchFamily="34" charset="0"/>
                        </a:rPr>
                        <a:t>223</a:t>
                      </a:r>
                      <a:endParaRPr lang="en-US" sz="2000" dirty="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effectLst/>
                          <a:latin typeface="Arial" pitchFamily="34" charset="0"/>
                          <a:ea typeface="Calibri"/>
                          <a:cs typeface="Arial" pitchFamily="34" charset="0"/>
                        </a:rPr>
                        <a:t>141</a:t>
                      </a:r>
                      <a:endParaRPr lang="en-US" sz="2000" dirty="0">
                        <a:effectLst/>
                        <a:latin typeface="Arial" pitchFamily="34" charset="0"/>
                        <a:ea typeface="Calibri"/>
                        <a:cs typeface="Arial" pitchFamily="34" charset="0"/>
                      </a:endParaRPr>
                    </a:p>
                  </a:txBody>
                  <a:tcPr marL="68580" marR="68580" marT="0" marB="0"/>
                </a:tc>
              </a:tr>
              <a:tr h="479009">
                <a:tc>
                  <a:txBody>
                    <a:bodyPr/>
                    <a:lstStyle/>
                    <a:p>
                      <a:pPr algn="ctr">
                        <a:lnSpc>
                          <a:spcPct val="115000"/>
                        </a:lnSpc>
                        <a:spcAft>
                          <a:spcPts val="0"/>
                        </a:spcAft>
                      </a:pPr>
                      <a:r>
                        <a:rPr lang="mn-MN" sz="2000">
                          <a:effectLst/>
                          <a:latin typeface="Arial" pitchFamily="34" charset="0"/>
                          <a:cs typeface="Arial" pitchFamily="34" charset="0"/>
                        </a:rPr>
                        <a:t>2</a:t>
                      </a:r>
                      <a:endParaRPr lang="en-US" sz="20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a:effectLst/>
                          <a:latin typeface="Arial" pitchFamily="34" charset="0"/>
                          <a:cs typeface="Arial" pitchFamily="34" charset="0"/>
                        </a:rPr>
                        <a:t>Урьдчилан сэргийлэх</a:t>
                      </a:r>
                      <a:endParaRPr lang="en-US" sz="2000" dirty="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effectLst/>
                          <a:latin typeface="Arial" pitchFamily="34" charset="0"/>
                          <a:ea typeface="Calibri"/>
                          <a:cs typeface="Arial" pitchFamily="34" charset="0"/>
                        </a:rPr>
                        <a:t>616</a:t>
                      </a:r>
                      <a:endParaRPr lang="en-US" sz="2000" dirty="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effectLst/>
                          <a:latin typeface="Arial" pitchFamily="34" charset="0"/>
                          <a:ea typeface="Calibri"/>
                          <a:cs typeface="Arial" pitchFamily="34" charset="0"/>
                        </a:rPr>
                        <a:t>1166</a:t>
                      </a:r>
                      <a:endParaRPr lang="en-US" sz="2000" dirty="0">
                        <a:effectLst/>
                        <a:latin typeface="Arial" pitchFamily="34" charset="0"/>
                        <a:ea typeface="Calibri"/>
                        <a:cs typeface="Arial" pitchFamily="34" charset="0"/>
                      </a:endParaRPr>
                    </a:p>
                  </a:txBody>
                  <a:tcPr marL="68580" marR="68580" marT="0" marB="0"/>
                </a:tc>
              </a:tr>
              <a:tr h="479009">
                <a:tc>
                  <a:txBody>
                    <a:bodyPr/>
                    <a:lstStyle/>
                    <a:p>
                      <a:pPr algn="ctr">
                        <a:lnSpc>
                          <a:spcPct val="115000"/>
                        </a:lnSpc>
                        <a:spcAft>
                          <a:spcPts val="0"/>
                        </a:spcAft>
                      </a:pPr>
                      <a:r>
                        <a:rPr lang="mn-MN" sz="2000">
                          <a:effectLst/>
                          <a:latin typeface="Arial" pitchFamily="34" charset="0"/>
                          <a:cs typeface="Arial" pitchFamily="34" charset="0"/>
                        </a:rPr>
                        <a:t>3</a:t>
                      </a:r>
                      <a:endParaRPr lang="en-US" sz="20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a:effectLst/>
                          <a:latin typeface="Arial" pitchFamily="34" charset="0"/>
                          <a:cs typeface="Arial" pitchFamily="34" charset="0"/>
                        </a:rPr>
                        <a:t>Хяналт шинжилгээнд</a:t>
                      </a:r>
                      <a:endParaRPr lang="en-US" sz="20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effectLst/>
                          <a:latin typeface="Arial" pitchFamily="34" charset="0"/>
                          <a:ea typeface="Calibri"/>
                          <a:cs typeface="Arial" pitchFamily="34" charset="0"/>
                        </a:rPr>
                        <a:t>114</a:t>
                      </a:r>
                      <a:endParaRPr lang="en-US" sz="2000" dirty="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effectLst/>
                          <a:latin typeface="Arial" pitchFamily="34" charset="0"/>
                          <a:ea typeface="Calibri"/>
                          <a:cs typeface="Arial" pitchFamily="34" charset="0"/>
                        </a:rPr>
                        <a:t>99</a:t>
                      </a:r>
                      <a:endParaRPr lang="en-US" sz="2000" dirty="0">
                        <a:effectLst/>
                        <a:latin typeface="Arial" pitchFamily="34" charset="0"/>
                        <a:ea typeface="Calibri"/>
                        <a:cs typeface="Arial" pitchFamily="34" charset="0"/>
                      </a:endParaRPr>
                    </a:p>
                  </a:txBody>
                  <a:tcPr marL="68580" marR="68580" marT="0" marB="0"/>
                </a:tc>
              </a:tr>
              <a:tr h="479009">
                <a:tc>
                  <a:txBody>
                    <a:bodyPr/>
                    <a:lstStyle/>
                    <a:p>
                      <a:pPr algn="ctr">
                        <a:lnSpc>
                          <a:spcPct val="115000"/>
                        </a:lnSpc>
                        <a:spcAft>
                          <a:spcPts val="0"/>
                        </a:spcAft>
                      </a:pPr>
                      <a:r>
                        <a:rPr lang="mn-MN" sz="2000">
                          <a:effectLst/>
                          <a:latin typeface="Arial" pitchFamily="34" charset="0"/>
                          <a:cs typeface="Arial" pitchFamily="34" charset="0"/>
                        </a:rPr>
                        <a:t>4</a:t>
                      </a:r>
                      <a:endParaRPr lang="en-US" sz="20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a:effectLst/>
                          <a:latin typeface="Arial" pitchFamily="34" charset="0"/>
                          <a:cs typeface="Arial" pitchFamily="34" charset="0"/>
                        </a:rPr>
                        <a:t>Төлөвлөгөөт бус</a:t>
                      </a:r>
                      <a:endParaRPr lang="en-US" sz="20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solidFill>
                            <a:schemeClr val="tx1"/>
                          </a:solidFill>
                          <a:effectLst/>
                          <a:latin typeface="Arial" pitchFamily="34" charset="0"/>
                          <a:ea typeface="Calibri"/>
                          <a:cs typeface="Arial" pitchFamily="34" charset="0"/>
                        </a:rPr>
                        <a:t>7</a:t>
                      </a:r>
                      <a:endParaRPr lang="en-US" sz="2000" dirty="0">
                        <a:solidFill>
                          <a:schemeClr val="tx1"/>
                        </a:solidFill>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solidFill>
                            <a:schemeClr val="tx1"/>
                          </a:solidFill>
                          <a:effectLst/>
                          <a:latin typeface="Arial" pitchFamily="34" charset="0"/>
                          <a:ea typeface="Calibri"/>
                          <a:cs typeface="Arial" pitchFamily="34" charset="0"/>
                        </a:rPr>
                        <a:t>28</a:t>
                      </a:r>
                      <a:endParaRPr lang="en-US" sz="2000" dirty="0">
                        <a:solidFill>
                          <a:schemeClr val="tx1"/>
                        </a:solidFill>
                        <a:effectLst/>
                        <a:latin typeface="Arial" pitchFamily="34" charset="0"/>
                        <a:ea typeface="Calibri"/>
                        <a:cs typeface="Arial" pitchFamily="34" charset="0"/>
                      </a:endParaRPr>
                    </a:p>
                  </a:txBody>
                  <a:tcPr marL="68580" marR="68580" marT="0" marB="0"/>
                </a:tc>
              </a:tr>
              <a:tr h="479009">
                <a:tc>
                  <a:txBody>
                    <a:bodyPr/>
                    <a:lstStyle/>
                    <a:p>
                      <a:pPr algn="ctr">
                        <a:lnSpc>
                          <a:spcPct val="115000"/>
                        </a:lnSpc>
                        <a:spcAft>
                          <a:spcPts val="0"/>
                        </a:spcAft>
                      </a:pPr>
                      <a:r>
                        <a:rPr lang="mn-MN" sz="2000">
                          <a:effectLst/>
                          <a:latin typeface="Arial" pitchFamily="34" charset="0"/>
                          <a:cs typeface="Arial" pitchFamily="34" charset="0"/>
                        </a:rPr>
                        <a:t>5</a:t>
                      </a:r>
                      <a:endParaRPr lang="en-US" sz="20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a:effectLst/>
                          <a:latin typeface="Arial" pitchFamily="34" charset="0"/>
                          <a:cs typeface="Arial" pitchFamily="34" charset="0"/>
                        </a:rPr>
                        <a:t>Нийт</a:t>
                      </a:r>
                      <a:endParaRPr lang="en-US" sz="20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solidFill>
                            <a:schemeClr val="tx1"/>
                          </a:solidFill>
                          <a:effectLst/>
                          <a:latin typeface="Arial" pitchFamily="34" charset="0"/>
                          <a:ea typeface="Calibri"/>
                          <a:cs typeface="Arial" pitchFamily="34" charset="0"/>
                        </a:rPr>
                        <a:t>960</a:t>
                      </a:r>
                      <a:endParaRPr lang="en-US" sz="2000" dirty="0">
                        <a:solidFill>
                          <a:schemeClr val="tx1"/>
                        </a:solidFill>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2000" dirty="0" smtClean="0">
                          <a:solidFill>
                            <a:schemeClr val="tx1"/>
                          </a:solidFill>
                          <a:effectLst/>
                          <a:latin typeface="Arial" pitchFamily="34" charset="0"/>
                          <a:ea typeface="Calibri"/>
                          <a:cs typeface="Arial" pitchFamily="34" charset="0"/>
                        </a:rPr>
                        <a:t>1434</a:t>
                      </a:r>
                      <a:endParaRPr lang="en-US" sz="2000" dirty="0">
                        <a:solidFill>
                          <a:schemeClr val="tx1"/>
                        </a:solidFill>
                        <a:effectLst/>
                        <a:latin typeface="Arial" pitchFamily="34" charset="0"/>
                        <a:ea typeface="Calibri"/>
                        <a:cs typeface="Arial" pitchFamily="34" charset="0"/>
                      </a:endParaRPr>
                    </a:p>
                  </a:txBody>
                  <a:tcPr marL="68580" marR="68580" marT="0" marB="0"/>
                </a:tc>
              </a:tr>
              <a:tr h="380739">
                <a:tc>
                  <a:txBody>
                    <a:bodyPr/>
                    <a:lstStyle/>
                    <a:p>
                      <a:pPr algn="ctr">
                        <a:lnSpc>
                          <a:spcPct val="115000"/>
                        </a:lnSpc>
                        <a:spcAft>
                          <a:spcPts val="0"/>
                        </a:spcAft>
                      </a:pPr>
                      <a:r>
                        <a:rPr lang="mn-MN" sz="1200">
                          <a:effectLst/>
                          <a:latin typeface="Arial" pitchFamily="34" charset="0"/>
                          <a:cs typeface="Arial" pitchFamily="34" charset="0"/>
                        </a:rPr>
                        <a:t> </a:t>
                      </a:r>
                      <a:endParaRPr lang="en-US" sz="12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1200">
                          <a:effectLst/>
                          <a:latin typeface="Arial" pitchFamily="34" charset="0"/>
                          <a:cs typeface="Arial" pitchFamily="34" charset="0"/>
                        </a:rPr>
                        <a:t> </a:t>
                      </a:r>
                      <a:endParaRPr lang="en-US" sz="12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1200">
                          <a:effectLst/>
                          <a:latin typeface="Arial" pitchFamily="34" charset="0"/>
                          <a:cs typeface="Arial" pitchFamily="34" charset="0"/>
                        </a:rPr>
                        <a:t> </a:t>
                      </a:r>
                      <a:endParaRPr lang="en-US" sz="1200">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mn-MN"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68580" marR="68580" marT="0" marB="0"/>
                </a:tc>
              </a:tr>
            </a:tbl>
          </a:graphicData>
        </a:graphic>
      </p:graphicFrame>
    </p:spTree>
    <p:extLst>
      <p:ext uri="{BB962C8B-B14F-4D97-AF65-F5344CB8AC3E}">
        <p14:creationId xmlns="" xmlns:p14="http://schemas.microsoft.com/office/powerpoint/2010/main" val="33418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sz="2400" b="1" i="1" dirty="0" smtClean="0"/>
              <a:t>ЗӨрчил шалган шийдвэрлэх ажиллагаа:</a:t>
            </a:r>
            <a:endParaRPr lang="en-US" sz="2400" b="1" i="1" dirty="0"/>
          </a:p>
        </p:txBody>
      </p:sp>
      <p:sp>
        <p:nvSpPr>
          <p:cNvPr id="4" name="Content Placeholder 3"/>
          <p:cNvSpPr>
            <a:spLocks noGrp="1"/>
          </p:cNvSpPr>
          <p:nvPr>
            <p:ph idx="1"/>
          </p:nvPr>
        </p:nvSpPr>
        <p:spPr>
          <a:xfrm>
            <a:off x="228600" y="1100628"/>
            <a:ext cx="8686800" cy="4690572"/>
          </a:xfrm>
        </p:spPr>
        <p:txBody>
          <a:bodyPr>
            <a:normAutofit/>
          </a:bodyPr>
          <a:lstStyle/>
          <a:p>
            <a:pPr algn="just"/>
            <a:r>
              <a:rPr lang="mn-MN" sz="2400" dirty="0" smtClean="0">
                <a:latin typeface="Arial" pitchFamily="34" charset="0"/>
                <a:cs typeface="Arial" pitchFamily="34" charset="0"/>
              </a:rPr>
              <a:t>		</a:t>
            </a:r>
            <a:r>
              <a:rPr lang="en-US" sz="2800" b="0" dirty="0" smtClean="0">
                <a:latin typeface="Arial" pitchFamily="34" charset="0"/>
                <a:cs typeface="Arial" pitchFamily="34" charset="0"/>
              </a:rPr>
              <a:t>201</a:t>
            </a:r>
            <a:r>
              <a:rPr lang="mn-MN" sz="2800" b="0" dirty="0" smtClean="0">
                <a:latin typeface="Arial" pitchFamily="34" charset="0"/>
                <a:cs typeface="Arial" pitchFamily="34" charset="0"/>
              </a:rPr>
              <a:t>9 онд нийт 274 гомдол, мэдээлэл бүртгэгдсэнээс Зөрчлийн хэрэг нээж ЗШША явуулсан 10 хэргийг шийдвэрлэж, харьяаллын дагуу шилжүүлсэн 5, харьяаллын дагуу шилжиж ирсэн 4, хялбаршуулсан журмаар шийдвэрлэсэн 2</a:t>
            </a:r>
            <a:r>
              <a:rPr lang="en-US" sz="2800" b="0" dirty="0" smtClean="0">
                <a:latin typeface="Arial" pitchFamily="34" charset="0"/>
                <a:cs typeface="Arial" pitchFamily="34" charset="0"/>
              </a:rPr>
              <a:t>56</a:t>
            </a:r>
            <a:r>
              <a:rPr lang="mn-MN" sz="2800" b="0" dirty="0" smtClean="0">
                <a:latin typeface="Arial" pitchFamily="34" charset="0"/>
                <a:cs typeface="Arial" pitchFamily="34" charset="0"/>
              </a:rPr>
              <a:t>, хүлээн авахаас татгалзасан </a:t>
            </a:r>
            <a:r>
              <a:rPr lang="en-US" sz="2800" b="0" dirty="0" smtClean="0">
                <a:latin typeface="Arial" pitchFamily="34" charset="0"/>
                <a:cs typeface="Arial" pitchFamily="34" charset="0"/>
              </a:rPr>
              <a:t>3</a:t>
            </a:r>
            <a:r>
              <a:rPr lang="mn-MN" sz="2800" b="0" dirty="0" smtClean="0">
                <a:latin typeface="Arial" pitchFamily="34" charset="0"/>
                <a:cs typeface="Arial" pitchFamily="34" charset="0"/>
              </a:rPr>
              <a:t> хэргийг тус тус шийдвэрлэн ажиллаж байна.</a:t>
            </a:r>
            <a:endParaRPr lang="en-US" sz="2800" b="0" dirty="0" smtClean="0">
              <a:latin typeface="Arial" pitchFamily="34" charset="0"/>
              <a:cs typeface="Arial" pitchFamily="34" charset="0"/>
            </a:endParaRPr>
          </a:p>
          <a:p>
            <a:pPr algn="just"/>
            <a:endParaRPr lang="mn-MN" sz="2400" b="0" dirty="0"/>
          </a:p>
          <a:p>
            <a:endParaRPr lang="en-US" dirty="0"/>
          </a:p>
        </p:txBody>
      </p:sp>
    </p:spTree>
    <p:extLst>
      <p:ext uri="{BB962C8B-B14F-4D97-AF65-F5344CB8AC3E}">
        <p14:creationId xmlns="" xmlns:p14="http://schemas.microsoft.com/office/powerpoint/2010/main" val="3648035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886700" cy="4876800"/>
          </a:xfrm>
        </p:spPr>
        <p:txBody>
          <a:bodyPr>
            <a:normAutofit fontScale="92500" lnSpcReduction="10000"/>
          </a:bodyPr>
          <a:lstStyle/>
          <a:p>
            <a:r>
              <a:rPr lang="en-US" sz="2200" i="1" dirty="0" smtClean="0">
                <a:solidFill>
                  <a:srgbClr val="FF0000"/>
                </a:solidFill>
                <a:latin typeface="Arial" pitchFamily="34" charset="0"/>
                <a:cs typeface="Arial" pitchFamily="34" charset="0"/>
              </a:rPr>
              <a:t>201</a:t>
            </a:r>
            <a:r>
              <a:rPr lang="mn-MN" sz="2200" i="1" dirty="0" smtClean="0">
                <a:solidFill>
                  <a:srgbClr val="FF0000"/>
                </a:solidFill>
                <a:latin typeface="Arial" pitchFamily="34" charset="0"/>
                <a:cs typeface="Arial" pitchFamily="34" charset="0"/>
              </a:rPr>
              <a:t>9 онд зонхилон гарч буй хэрэг бүртгэлтийг ангилвал: </a:t>
            </a:r>
            <a:endParaRPr lang="en-US" sz="2200" i="1" dirty="0" smtClean="0">
              <a:solidFill>
                <a:srgbClr val="FF0000"/>
              </a:solidFill>
              <a:latin typeface="Arial" pitchFamily="34" charset="0"/>
              <a:cs typeface="Arial" pitchFamily="34" charset="0"/>
            </a:endParaRPr>
          </a:p>
          <a:p>
            <a:r>
              <a:rPr lang="en-US" sz="1900" b="0" dirty="0" smtClean="0">
                <a:latin typeface="Arial" pitchFamily="34" charset="0"/>
                <a:cs typeface="Arial" pitchFamily="34" charset="0"/>
              </a:rPr>
              <a:t>-</a:t>
            </a:r>
            <a:r>
              <a:rPr lang="mn-MN" sz="1900" b="0" i="1" dirty="0" smtClean="0">
                <a:latin typeface="Arial" pitchFamily="34" charset="0"/>
                <a:cs typeface="Arial" pitchFamily="34" charset="0"/>
              </a:rPr>
              <a:t>Байгаль орчны эсрэг зөрчил </a:t>
            </a:r>
            <a:r>
              <a:rPr lang="en-US" sz="1900" b="0" i="1" dirty="0" smtClean="0">
                <a:latin typeface="Arial" pitchFamily="34" charset="0"/>
                <a:cs typeface="Arial" pitchFamily="34" charset="0"/>
              </a:rPr>
              <a:t>106</a:t>
            </a:r>
            <a:r>
              <a:rPr lang="mn-MN" sz="1900" b="0" i="1" dirty="0" smtClean="0">
                <a:latin typeface="Arial" pitchFamily="34" charset="0"/>
                <a:cs typeface="Arial" pitchFamily="34" charset="0"/>
              </a:rPr>
              <a:t> хэрэг,</a:t>
            </a:r>
            <a:endParaRPr lang="en-US" sz="1900" b="0" i="1" dirty="0" smtClean="0">
              <a:latin typeface="Arial" pitchFamily="34" charset="0"/>
              <a:cs typeface="Arial" pitchFamily="34" charset="0"/>
            </a:endParaRPr>
          </a:p>
          <a:p>
            <a:r>
              <a:rPr lang="en-US" sz="1900" b="0" dirty="0" smtClean="0">
                <a:latin typeface="Arial" pitchFamily="34" charset="0"/>
                <a:cs typeface="Arial" pitchFamily="34" charset="0"/>
              </a:rPr>
              <a:t>-</a:t>
            </a:r>
            <a:r>
              <a:rPr lang="mn-MN" sz="1900" b="0" dirty="0" smtClean="0">
                <a:latin typeface="Arial" pitchFamily="34" charset="0"/>
                <a:cs typeface="Arial" pitchFamily="34" charset="0"/>
              </a:rPr>
              <a:t>Авто зам, тээврийн хяналтын чиглээрх зөрчил </a:t>
            </a:r>
            <a:r>
              <a:rPr lang="en-US" sz="1900" b="0" dirty="0" smtClean="0">
                <a:latin typeface="Arial" pitchFamily="34" charset="0"/>
                <a:cs typeface="Arial" pitchFamily="34" charset="0"/>
              </a:rPr>
              <a:t>91</a:t>
            </a:r>
            <a:r>
              <a:rPr lang="mn-MN" sz="1900" b="0" dirty="0" smtClean="0">
                <a:latin typeface="Arial" pitchFamily="34" charset="0"/>
                <a:cs typeface="Arial" pitchFamily="34" charset="0"/>
              </a:rPr>
              <a:t> хэрэг,</a:t>
            </a:r>
          </a:p>
          <a:p>
            <a:r>
              <a:rPr lang="en-US" sz="1900" b="0" dirty="0" smtClean="0">
                <a:latin typeface="Arial" pitchFamily="34" charset="0"/>
                <a:cs typeface="Arial" pitchFamily="34" charset="0"/>
              </a:rPr>
              <a:t> -</a:t>
            </a:r>
            <a:r>
              <a:rPr lang="mn-MN" sz="1900" b="0" dirty="0" smtClean="0">
                <a:latin typeface="Arial" pitchFamily="34" charset="0"/>
                <a:cs typeface="Arial" pitchFamily="34" charset="0"/>
              </a:rPr>
              <a:t>Геологи, уул уурхайн зөрчил 1</a:t>
            </a:r>
            <a:r>
              <a:rPr lang="en-US" sz="1900" b="0" dirty="0" smtClean="0">
                <a:latin typeface="Arial" pitchFamily="34" charset="0"/>
                <a:cs typeface="Arial" pitchFamily="34" charset="0"/>
              </a:rPr>
              <a:t>3</a:t>
            </a:r>
            <a:r>
              <a:rPr lang="mn-MN" sz="1900" b="0" dirty="0" smtClean="0">
                <a:latin typeface="Arial" pitchFamily="34" charset="0"/>
                <a:cs typeface="Arial" pitchFamily="34" charset="0"/>
              </a:rPr>
              <a:t> хэрэг,</a:t>
            </a:r>
            <a:endParaRPr lang="en-US" sz="1900" b="0" dirty="0" smtClean="0">
              <a:latin typeface="Arial" pitchFamily="34" charset="0"/>
              <a:cs typeface="Arial" pitchFamily="34" charset="0"/>
            </a:endParaRPr>
          </a:p>
          <a:p>
            <a:r>
              <a:rPr lang="en-US" sz="1900" b="0" dirty="0" smtClean="0">
                <a:latin typeface="Arial" pitchFamily="34" charset="0"/>
                <a:cs typeface="Arial" pitchFamily="34" charset="0"/>
              </a:rPr>
              <a:t>-</a:t>
            </a:r>
            <a:r>
              <a:rPr lang="mn-MN" sz="1900" b="0" dirty="0" smtClean="0">
                <a:latin typeface="Arial" pitchFamily="34" charset="0"/>
                <a:cs typeface="Arial" pitchFamily="34" charset="0"/>
              </a:rPr>
              <a:t>Хөдөлмөр, нийгмийн хамгааллын хууль тогтоомж зөрчсөн 12 хэрэг,</a:t>
            </a:r>
            <a:r>
              <a:rPr lang="en-US" sz="1900" b="0" dirty="0" smtClean="0">
                <a:latin typeface="Arial" pitchFamily="34" charset="0"/>
                <a:cs typeface="Arial" pitchFamily="34" charset="0"/>
              </a:rPr>
              <a:t> </a:t>
            </a:r>
            <a:endParaRPr lang="mn-MN" sz="1900" b="0" dirty="0" smtClean="0">
              <a:latin typeface="Arial" pitchFamily="34" charset="0"/>
              <a:cs typeface="Arial" pitchFamily="34" charset="0"/>
            </a:endParaRPr>
          </a:p>
          <a:p>
            <a:r>
              <a:rPr lang="en-US" sz="1900" b="0" dirty="0" smtClean="0">
                <a:latin typeface="Arial" pitchFamily="34" charset="0"/>
                <a:cs typeface="Arial" pitchFamily="34" charset="0"/>
              </a:rPr>
              <a:t>-</a:t>
            </a:r>
            <a:r>
              <a:rPr lang="mn-MN" sz="1900" b="0" dirty="0" smtClean="0">
                <a:latin typeface="Arial" pitchFamily="34" charset="0"/>
                <a:cs typeface="Arial" pitchFamily="34" charset="0"/>
              </a:rPr>
              <a:t>Эрүүл ахуй, халдвар хамгааллын зөрчил </a:t>
            </a:r>
            <a:r>
              <a:rPr lang="en-US" sz="1900" b="0" dirty="0" smtClean="0">
                <a:latin typeface="Arial" pitchFamily="34" charset="0"/>
                <a:cs typeface="Arial" pitchFamily="34" charset="0"/>
              </a:rPr>
              <a:t>1</a:t>
            </a:r>
            <a:r>
              <a:rPr lang="mn-MN" sz="1900" b="0" dirty="0" smtClean="0">
                <a:latin typeface="Arial" pitchFamily="34" charset="0"/>
                <a:cs typeface="Arial" pitchFamily="34" charset="0"/>
              </a:rPr>
              <a:t>2</a:t>
            </a:r>
            <a:r>
              <a:rPr lang="en-US" sz="1900" b="0" dirty="0" smtClean="0">
                <a:latin typeface="Arial" pitchFamily="34" charset="0"/>
                <a:cs typeface="Arial" pitchFamily="34" charset="0"/>
              </a:rPr>
              <a:t> </a:t>
            </a:r>
            <a:r>
              <a:rPr lang="mn-MN" sz="1900" b="0" dirty="0" smtClean="0">
                <a:latin typeface="Arial" pitchFamily="34" charset="0"/>
                <a:cs typeface="Arial" pitchFamily="34" charset="0"/>
              </a:rPr>
              <a:t> </a:t>
            </a:r>
            <a:endParaRPr lang="en-US" sz="1900" b="0" dirty="0" smtClean="0">
              <a:latin typeface="Arial" pitchFamily="34" charset="0"/>
              <a:cs typeface="Arial" pitchFamily="34" charset="0"/>
            </a:endParaRPr>
          </a:p>
          <a:p>
            <a:r>
              <a:rPr lang="mn-MN" sz="1900" b="0" dirty="0" smtClean="0">
                <a:latin typeface="Arial" pitchFamily="34" charset="0"/>
                <a:cs typeface="Arial" pitchFamily="34" charset="0"/>
              </a:rPr>
              <a:t>-Мал эмнэлэгийн хяналтын зөрчил </a:t>
            </a:r>
            <a:r>
              <a:rPr lang="en-US" sz="1900" b="0" dirty="0" smtClean="0">
                <a:latin typeface="Arial" pitchFamily="34" charset="0"/>
                <a:cs typeface="Arial" pitchFamily="34" charset="0"/>
              </a:rPr>
              <a:t>9</a:t>
            </a:r>
            <a:r>
              <a:rPr lang="mn-MN" sz="1900" b="0" dirty="0" smtClean="0">
                <a:latin typeface="Arial" pitchFamily="34" charset="0"/>
                <a:cs typeface="Arial" pitchFamily="34" charset="0"/>
              </a:rPr>
              <a:t> хэрэг,</a:t>
            </a:r>
            <a:endParaRPr lang="en-US" sz="1900" b="0" dirty="0" smtClean="0">
              <a:latin typeface="Arial" pitchFamily="34" charset="0"/>
              <a:cs typeface="Arial" pitchFamily="34" charset="0"/>
            </a:endParaRPr>
          </a:p>
          <a:p>
            <a:r>
              <a:rPr lang="en-US" sz="1900" b="0" dirty="0" smtClean="0">
                <a:latin typeface="Arial" pitchFamily="34" charset="0"/>
                <a:cs typeface="Arial" pitchFamily="34" charset="0"/>
              </a:rPr>
              <a:t>-</a:t>
            </a:r>
            <a:r>
              <a:rPr lang="mn-MN" sz="1900" b="0" dirty="0" smtClean="0">
                <a:latin typeface="Arial" pitchFamily="34" charset="0"/>
                <a:cs typeface="Arial" pitchFamily="34" charset="0"/>
              </a:rPr>
              <a:t>Эмбиобэлдмэлийн зөрчил </a:t>
            </a:r>
            <a:r>
              <a:rPr lang="en-US" sz="1900" b="0" dirty="0" smtClean="0">
                <a:latin typeface="Arial" pitchFamily="34" charset="0"/>
                <a:cs typeface="Arial" pitchFamily="34" charset="0"/>
              </a:rPr>
              <a:t>6</a:t>
            </a:r>
            <a:r>
              <a:rPr lang="mn-MN" sz="1900" b="0" dirty="0" smtClean="0">
                <a:latin typeface="Arial" pitchFamily="34" charset="0"/>
                <a:cs typeface="Arial" pitchFamily="34" charset="0"/>
              </a:rPr>
              <a:t> хэрэг</a:t>
            </a:r>
            <a:endParaRPr lang="en-US" sz="1900" b="0" dirty="0" smtClean="0">
              <a:latin typeface="Arial" pitchFamily="34" charset="0"/>
              <a:cs typeface="Arial" pitchFamily="34" charset="0"/>
            </a:endParaRPr>
          </a:p>
          <a:p>
            <a:r>
              <a:rPr lang="en-US" sz="1900" b="0" dirty="0" smtClean="0">
                <a:latin typeface="Arial" pitchFamily="34" charset="0"/>
                <a:cs typeface="Arial" pitchFamily="34" charset="0"/>
              </a:rPr>
              <a:t>-</a:t>
            </a:r>
            <a:r>
              <a:rPr lang="mn-MN" sz="1900" b="0" dirty="0" smtClean="0">
                <a:latin typeface="Arial" pitchFamily="34" charset="0"/>
                <a:cs typeface="Arial" pitchFamily="34" charset="0"/>
              </a:rPr>
              <a:t>Газрын хууль тогтоомжийн зөрчил </a:t>
            </a:r>
            <a:r>
              <a:rPr lang="en-US" sz="1900" b="0" dirty="0" smtClean="0">
                <a:latin typeface="Arial" pitchFamily="34" charset="0"/>
                <a:cs typeface="Arial" pitchFamily="34" charset="0"/>
              </a:rPr>
              <a:t>6</a:t>
            </a:r>
            <a:r>
              <a:rPr lang="mn-MN" sz="1900" b="0" dirty="0" smtClean="0">
                <a:latin typeface="Arial" pitchFamily="34" charset="0"/>
                <a:cs typeface="Arial" pitchFamily="34" charset="0"/>
              </a:rPr>
              <a:t> хэрэг, </a:t>
            </a:r>
          </a:p>
          <a:p>
            <a:r>
              <a:rPr lang="en-US" sz="1900" b="0" dirty="0" smtClean="0">
                <a:latin typeface="Arial" pitchFamily="34" charset="0"/>
                <a:cs typeface="Arial" pitchFamily="34" charset="0"/>
              </a:rPr>
              <a:t>-</a:t>
            </a:r>
            <a:r>
              <a:rPr lang="mn-MN" sz="1900" b="0" dirty="0" smtClean="0">
                <a:latin typeface="Arial" pitchFamily="34" charset="0"/>
                <a:cs typeface="Arial" pitchFamily="34" charset="0"/>
              </a:rPr>
              <a:t>Барилга техникийн хяналтын зөрчил 5 </a:t>
            </a:r>
            <a:endParaRPr lang="en-US" sz="1900" b="0" dirty="0" smtClean="0">
              <a:latin typeface="Arial" pitchFamily="34" charset="0"/>
              <a:cs typeface="Arial" pitchFamily="34" charset="0"/>
            </a:endParaRPr>
          </a:p>
          <a:p>
            <a:r>
              <a:rPr lang="mn-MN" sz="1900" b="0" dirty="0" smtClean="0">
                <a:latin typeface="Arial" pitchFamily="34" charset="0"/>
                <a:cs typeface="Arial" pitchFamily="34" charset="0"/>
              </a:rPr>
              <a:t>-Стандарт, хэмжилзүйн зөрчил 6 хэрэг, </a:t>
            </a:r>
            <a:endParaRPr lang="en-US" sz="1900" b="0" dirty="0" smtClean="0">
              <a:latin typeface="Arial" pitchFamily="34" charset="0"/>
              <a:cs typeface="Arial" pitchFamily="34" charset="0"/>
            </a:endParaRPr>
          </a:p>
          <a:p>
            <a:r>
              <a:rPr lang="en-US" sz="1900" b="0" dirty="0" smtClean="0">
                <a:latin typeface="Arial" pitchFamily="34" charset="0"/>
                <a:cs typeface="Arial" pitchFamily="34" charset="0"/>
              </a:rPr>
              <a:t>-</a:t>
            </a:r>
            <a:r>
              <a:rPr lang="mn-MN" sz="1900" b="0" dirty="0" smtClean="0">
                <a:latin typeface="Arial" pitchFamily="34" charset="0"/>
                <a:cs typeface="Arial" pitchFamily="34" charset="0"/>
              </a:rPr>
              <a:t>Хүнсний чанар, стандартын зөрчил 5 хэрэг,</a:t>
            </a:r>
            <a:endParaRPr lang="en-US" sz="1900" b="0" dirty="0" smtClean="0">
              <a:latin typeface="Arial" pitchFamily="34" charset="0"/>
              <a:cs typeface="Arial" pitchFamily="34" charset="0"/>
            </a:endParaRPr>
          </a:p>
          <a:p>
            <a:r>
              <a:rPr lang="mn-MN" sz="1900" b="0" dirty="0" smtClean="0">
                <a:latin typeface="Arial" pitchFamily="34" charset="0"/>
                <a:cs typeface="Arial" pitchFamily="34" charset="0"/>
              </a:rPr>
              <a:t>-Таримал, ургамалын үр хорио цээрийн 2 зөрчлийн хэргийг тус тус шалган шийдвэрлэсэн.</a:t>
            </a:r>
            <a:endParaRPr lang="en-US" sz="1900" b="0" dirty="0" smtClean="0">
              <a:latin typeface="Arial" pitchFamily="34" charset="0"/>
              <a:cs typeface="Arial" pitchFamily="34" charset="0"/>
            </a:endParaRPr>
          </a:p>
          <a:p>
            <a:endParaRPr lang="en-US"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Хууль тогтоомжийн хэрэгжилт:</a:t>
            </a:r>
            <a:endParaRPr lang="en-US" dirty="0"/>
          </a:p>
        </p:txBody>
      </p:sp>
      <p:sp>
        <p:nvSpPr>
          <p:cNvPr id="3" name="Content Placeholder 2"/>
          <p:cNvSpPr>
            <a:spLocks noGrp="1"/>
          </p:cNvSpPr>
          <p:nvPr>
            <p:ph idx="1"/>
          </p:nvPr>
        </p:nvSpPr>
        <p:spPr>
          <a:xfrm>
            <a:off x="304800" y="1676400"/>
            <a:ext cx="8534400" cy="3505200"/>
          </a:xfrm>
        </p:spPr>
        <p:txBody>
          <a:bodyPr>
            <a:normAutofit lnSpcReduction="10000"/>
          </a:bodyPr>
          <a:lstStyle/>
          <a:p>
            <a:pPr lvl="0" algn="just"/>
            <a:r>
              <a:rPr lang="mn-MN" dirty="0">
                <a:solidFill>
                  <a:prstClr val="black"/>
                </a:solidFill>
                <a:latin typeface="Arial" pitchFamily="34" charset="0"/>
                <a:cs typeface="Arial" pitchFamily="34" charset="0"/>
              </a:rPr>
              <a:t>	</a:t>
            </a:r>
            <a:r>
              <a:rPr lang="mn-MN" dirty="0" smtClean="0">
                <a:solidFill>
                  <a:prstClr val="black"/>
                </a:solidFill>
                <a:latin typeface="Arial" pitchFamily="34" charset="0"/>
                <a:cs typeface="Arial" pitchFamily="34" charset="0"/>
              </a:rPr>
              <a:t>	</a:t>
            </a:r>
            <a:r>
              <a:rPr lang="mn-MN" sz="2400" dirty="0" smtClean="0">
                <a:solidFill>
                  <a:prstClr val="black"/>
                </a:solidFill>
                <a:latin typeface="Arial" pitchFamily="34" charset="0"/>
                <a:cs typeface="Arial" pitchFamily="34" charset="0"/>
              </a:rPr>
              <a:t>Мэргэжлийн </a:t>
            </a:r>
            <a:r>
              <a:rPr lang="mn-MN" sz="2400" dirty="0">
                <a:solidFill>
                  <a:prstClr val="black"/>
                </a:solidFill>
                <a:latin typeface="Arial" pitchFamily="34" charset="0"/>
                <a:cs typeface="Arial" pitchFamily="34" charset="0"/>
              </a:rPr>
              <a:t>хяналтын газар нь салбарын хэмжээнд мөрдөгдөж буй 66 хууль тогтоомжийн хэрэгжилтийг  </a:t>
            </a:r>
            <a:r>
              <a:rPr lang="mn-MN" sz="2400" dirty="0" smtClean="0">
                <a:solidFill>
                  <a:prstClr val="black"/>
                </a:solidFill>
                <a:latin typeface="Arial" pitchFamily="34" charset="0"/>
                <a:cs typeface="Arial" pitchFamily="34" charset="0"/>
              </a:rPr>
              <a:t>201</a:t>
            </a:r>
            <a:r>
              <a:rPr lang="en-US" sz="2400" dirty="0" smtClean="0">
                <a:solidFill>
                  <a:prstClr val="black"/>
                </a:solidFill>
                <a:latin typeface="Arial" pitchFamily="34" charset="0"/>
                <a:cs typeface="Arial" pitchFamily="34" charset="0"/>
              </a:rPr>
              <a:t>8</a:t>
            </a:r>
            <a:r>
              <a:rPr lang="mn-MN" sz="2400" dirty="0" smtClean="0">
                <a:solidFill>
                  <a:prstClr val="black"/>
                </a:solidFill>
                <a:latin typeface="Arial" pitchFamily="34" charset="0"/>
                <a:cs typeface="Arial" pitchFamily="34" charset="0"/>
              </a:rPr>
              <a:t> </a:t>
            </a:r>
            <a:r>
              <a:rPr lang="mn-MN" sz="2400" dirty="0">
                <a:solidFill>
                  <a:prstClr val="black"/>
                </a:solidFill>
                <a:latin typeface="Arial" pitchFamily="34" charset="0"/>
                <a:cs typeface="Arial" pitchFamily="34" charset="0"/>
              </a:rPr>
              <a:t>он, </a:t>
            </a:r>
            <a:r>
              <a:rPr lang="mn-MN" sz="2400" dirty="0" smtClean="0">
                <a:solidFill>
                  <a:prstClr val="black"/>
                </a:solidFill>
                <a:latin typeface="Arial" pitchFamily="34" charset="0"/>
                <a:cs typeface="Arial" pitchFamily="34" charset="0"/>
              </a:rPr>
              <a:t>201</a:t>
            </a:r>
            <a:r>
              <a:rPr lang="en-US" sz="2400" dirty="0" smtClean="0">
                <a:solidFill>
                  <a:prstClr val="black"/>
                </a:solidFill>
                <a:latin typeface="Arial" pitchFamily="34" charset="0"/>
                <a:cs typeface="Arial" pitchFamily="34" charset="0"/>
              </a:rPr>
              <a:t>9</a:t>
            </a:r>
            <a:r>
              <a:rPr lang="mn-MN" sz="2400" dirty="0" smtClean="0">
                <a:solidFill>
                  <a:prstClr val="black"/>
                </a:solidFill>
                <a:latin typeface="Arial" pitchFamily="34" charset="0"/>
                <a:cs typeface="Arial" pitchFamily="34" charset="0"/>
              </a:rPr>
              <a:t> </a:t>
            </a:r>
            <a:r>
              <a:rPr lang="mn-MN" sz="2400" dirty="0">
                <a:solidFill>
                  <a:prstClr val="black"/>
                </a:solidFill>
                <a:latin typeface="Arial" pitchFamily="34" charset="0"/>
                <a:cs typeface="Arial" pitchFamily="34" charset="0"/>
              </a:rPr>
              <a:t>оны </a:t>
            </a:r>
            <a:r>
              <a:rPr lang="mn-MN" sz="2400" dirty="0" smtClean="0">
                <a:solidFill>
                  <a:prstClr val="black"/>
                </a:solidFill>
                <a:latin typeface="Arial" pitchFamily="34" charset="0"/>
                <a:cs typeface="Arial" pitchFamily="34" charset="0"/>
              </a:rPr>
              <a:t>төлөвлөгөөт </a:t>
            </a:r>
            <a:r>
              <a:rPr lang="mn-MN" sz="2400" dirty="0">
                <a:solidFill>
                  <a:prstClr val="black"/>
                </a:solidFill>
                <a:latin typeface="Arial" pitchFamily="34" charset="0"/>
                <a:cs typeface="Arial" pitchFamily="34" charset="0"/>
              </a:rPr>
              <a:t>хяналт шалгалтын явцад иргэд, </a:t>
            </a:r>
            <a:r>
              <a:rPr lang="mn-MN" sz="2400" dirty="0" smtClean="0">
                <a:solidFill>
                  <a:prstClr val="black"/>
                </a:solidFill>
                <a:latin typeface="Arial" pitchFamily="34" charset="0"/>
                <a:cs typeface="Arial" pitchFamily="34" charset="0"/>
              </a:rPr>
              <a:t>ААН-дээс </a:t>
            </a:r>
            <a:r>
              <a:rPr lang="mn-MN" sz="2400" dirty="0">
                <a:solidFill>
                  <a:prstClr val="black"/>
                </a:solidFill>
                <a:latin typeface="Arial" pitchFamily="34" charset="0"/>
                <a:cs typeface="Arial" pitchFamily="34" charset="0"/>
              </a:rPr>
              <a:t>хяналтын хуудсаар </a:t>
            </a:r>
            <a:r>
              <a:rPr lang="mn-MN" sz="2400" dirty="0" smtClean="0">
                <a:solidFill>
                  <a:prstClr val="black"/>
                </a:solidFill>
                <a:latin typeface="Arial" pitchFamily="34" charset="0"/>
                <a:cs typeface="Arial" pitchFamily="34" charset="0"/>
              </a:rPr>
              <a:t>авсан судалгаа, мэдээлэлд үндэслэн гаргахад:</a:t>
            </a:r>
            <a:endParaRPr lang="mn-MN" sz="2400" dirty="0">
              <a:solidFill>
                <a:prstClr val="black"/>
              </a:solidFill>
              <a:latin typeface="Arial" pitchFamily="34" charset="0"/>
              <a:cs typeface="Arial" pitchFamily="34" charset="0"/>
            </a:endParaRPr>
          </a:p>
          <a:p>
            <a:pPr lvl="0" algn="just"/>
            <a:r>
              <a:rPr lang="mn-MN" sz="2400" dirty="0">
                <a:solidFill>
                  <a:prstClr val="black"/>
                </a:solidFill>
                <a:latin typeface="Arial" pitchFamily="34" charset="0"/>
                <a:cs typeface="Arial" pitchFamily="34" charset="0"/>
              </a:rPr>
              <a:t>	</a:t>
            </a:r>
            <a:r>
              <a:rPr lang="mn-MN" sz="2400" dirty="0" smtClean="0">
                <a:solidFill>
                  <a:prstClr val="black"/>
                </a:solidFill>
                <a:latin typeface="Arial" pitchFamily="34" charset="0"/>
                <a:cs typeface="Arial" pitchFamily="34" charset="0"/>
              </a:rPr>
              <a:t>	-201</a:t>
            </a:r>
            <a:r>
              <a:rPr lang="en-US" sz="2400" dirty="0" smtClean="0">
                <a:solidFill>
                  <a:prstClr val="black"/>
                </a:solidFill>
                <a:latin typeface="Arial" pitchFamily="34" charset="0"/>
                <a:cs typeface="Arial" pitchFamily="34" charset="0"/>
              </a:rPr>
              <a:t>8</a:t>
            </a:r>
            <a:r>
              <a:rPr lang="mn-MN" sz="2400" dirty="0" smtClean="0">
                <a:solidFill>
                  <a:prstClr val="black"/>
                </a:solidFill>
                <a:latin typeface="Arial" pitchFamily="34" charset="0"/>
                <a:cs typeface="Arial" pitchFamily="34" charset="0"/>
              </a:rPr>
              <a:t> </a:t>
            </a:r>
            <a:r>
              <a:rPr lang="mn-MN" sz="2400" dirty="0">
                <a:solidFill>
                  <a:prstClr val="black"/>
                </a:solidFill>
                <a:latin typeface="Arial" pitchFamily="34" charset="0"/>
                <a:cs typeface="Arial" pitchFamily="34" charset="0"/>
              </a:rPr>
              <a:t>онд хэрэгжилт </a:t>
            </a:r>
            <a:r>
              <a:rPr lang="mn-MN" sz="2400" dirty="0" smtClean="0">
                <a:solidFill>
                  <a:prstClr val="black"/>
                </a:solidFill>
                <a:latin typeface="Arial" pitchFamily="34" charset="0"/>
                <a:cs typeface="Arial" pitchFamily="34" charset="0"/>
              </a:rPr>
              <a:t>80,7 </a:t>
            </a:r>
            <a:r>
              <a:rPr lang="mn-MN" sz="2400" dirty="0">
                <a:solidFill>
                  <a:prstClr val="black"/>
                </a:solidFill>
                <a:latin typeface="Arial" pitchFamily="34" charset="0"/>
                <a:cs typeface="Arial" pitchFamily="34" charset="0"/>
              </a:rPr>
              <a:t>хувьтай</a:t>
            </a:r>
          </a:p>
          <a:p>
            <a:pPr lvl="0" algn="just"/>
            <a:r>
              <a:rPr lang="mn-MN" sz="2400" dirty="0">
                <a:solidFill>
                  <a:prstClr val="black"/>
                </a:solidFill>
                <a:latin typeface="Arial" pitchFamily="34" charset="0"/>
                <a:cs typeface="Arial" pitchFamily="34" charset="0"/>
              </a:rPr>
              <a:t>	</a:t>
            </a:r>
            <a:r>
              <a:rPr lang="mn-MN" sz="2400" dirty="0" smtClean="0">
                <a:solidFill>
                  <a:prstClr val="black"/>
                </a:solidFill>
                <a:latin typeface="Arial" pitchFamily="34" charset="0"/>
                <a:cs typeface="Arial" pitchFamily="34" charset="0"/>
              </a:rPr>
              <a:t>	-201</a:t>
            </a:r>
            <a:r>
              <a:rPr lang="en-US" sz="2400" dirty="0" smtClean="0">
                <a:solidFill>
                  <a:prstClr val="black"/>
                </a:solidFill>
                <a:latin typeface="Arial" pitchFamily="34" charset="0"/>
                <a:cs typeface="Arial" pitchFamily="34" charset="0"/>
              </a:rPr>
              <a:t>9</a:t>
            </a:r>
            <a:r>
              <a:rPr lang="mn-MN" sz="2400" dirty="0" smtClean="0">
                <a:solidFill>
                  <a:prstClr val="black"/>
                </a:solidFill>
                <a:latin typeface="Arial" pitchFamily="34" charset="0"/>
                <a:cs typeface="Arial" pitchFamily="34" charset="0"/>
              </a:rPr>
              <a:t> </a:t>
            </a:r>
            <a:r>
              <a:rPr lang="mn-MN" sz="2400" dirty="0">
                <a:solidFill>
                  <a:prstClr val="black"/>
                </a:solidFill>
                <a:latin typeface="Arial" pitchFamily="34" charset="0"/>
                <a:cs typeface="Arial" pitchFamily="34" charset="0"/>
              </a:rPr>
              <a:t>оны </a:t>
            </a:r>
            <a:r>
              <a:rPr lang="mn-MN" sz="2400" dirty="0" smtClean="0">
                <a:solidFill>
                  <a:prstClr val="black"/>
                </a:solidFill>
                <a:latin typeface="Arial" pitchFamily="34" charset="0"/>
                <a:cs typeface="Arial" pitchFamily="34" charset="0"/>
              </a:rPr>
              <a:t>байдлаар 82,2 </a:t>
            </a:r>
            <a:r>
              <a:rPr lang="mn-MN" sz="2400" dirty="0">
                <a:solidFill>
                  <a:prstClr val="black"/>
                </a:solidFill>
                <a:latin typeface="Arial" pitchFamily="34" charset="0"/>
                <a:cs typeface="Arial" pitchFamily="34" charset="0"/>
              </a:rPr>
              <a:t>хувьтай хангагдсан байна.</a:t>
            </a:r>
            <a:endParaRPr lang="en-US" sz="2400" dirty="0">
              <a:solidFill>
                <a:prstClr val="black"/>
              </a:solidFill>
              <a:latin typeface="Arial" pitchFamily="34" charset="0"/>
              <a:cs typeface="Arial" pitchFamily="34" charset="0"/>
            </a:endParaRPr>
          </a:p>
          <a:p>
            <a:endParaRPr lang="en-US" dirty="0"/>
          </a:p>
        </p:txBody>
      </p:sp>
      <p:pic>
        <p:nvPicPr>
          <p:cNvPr id="4"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772400" y="228600"/>
            <a:ext cx="933450" cy="11826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69674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13762</TotalTime>
  <Words>667</Words>
  <Application>Microsoft Office PowerPoint</Application>
  <PresentationFormat>On-screen Show (4:3)</PresentationFormat>
  <Paragraphs>198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Angles</vt:lpstr>
      <vt:lpstr>Slide 1</vt:lpstr>
      <vt:lpstr>Slide 2</vt:lpstr>
      <vt:lpstr>Шалгалтын хэлбэр:</vt:lpstr>
      <vt:lpstr>МХГ-аас Эрсдэлийг тодорхойлох:</vt:lpstr>
      <vt:lpstr>Хяналт шалгалтын мэдээлэл:</vt:lpstr>
      <vt:lpstr>Хяналт шалгалтын мэдээлэл:</vt:lpstr>
      <vt:lpstr>ЗӨрчил шалган шийдвэрлэх ажиллагаа:</vt:lpstr>
      <vt:lpstr>Slide 8</vt:lpstr>
      <vt:lpstr>Хууль тогтоомжийн хэрэгжилт:</vt:lpstr>
      <vt:lpstr>2020 онд анхаарах асуудал</vt:lpstr>
      <vt:lpstr>УУл уурхайн чиглэлээр:</vt:lpstr>
      <vt:lpstr>Ой, ангийн чиглэлээр:</vt:lpstr>
      <vt:lpstr>Байгаль орчин хөрсний бохирдол, химийн бодисын чиглэлээр  </vt:lpstr>
      <vt:lpstr>авто зам, тээврийн салбарт анхаарах</vt:lpstr>
      <vt:lpstr>Газрын харилцааны чиглэлээр  </vt:lpstr>
      <vt:lpstr>Эм биобэлдмэлийн чиглэлээр: </vt:lpstr>
      <vt:lpstr>Хүнсний чанар, стандартын хяналтын чиглэлээр: </vt:lpstr>
      <vt:lpstr>Хүнсний чанар, стандартын хяналтын чиглэлээр: </vt:lpstr>
      <vt:lpstr>  Эрүүл ахуй, халдвар хамгааллын хяналтын чиглэлээр: </vt:lpstr>
      <vt:lpstr>Эрүүл ахуй, халдвар хамгааллын хяналтын чиглэлээр: </vt:lpstr>
      <vt:lpstr>Мал эмнэлэгийн хяналтын чиглэлээр:  </vt:lpstr>
      <vt:lpstr>Боловсролын хяналтын чиглэлээр: </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Сэлэнгэ аймгийн МХГ-ын бүтэц, зохион байгуулалт</dc:title>
  <dc:creator>Battuvshin</dc:creator>
  <cp:lastModifiedBy>baagii</cp:lastModifiedBy>
  <cp:revision>733</cp:revision>
  <dcterms:created xsi:type="dcterms:W3CDTF">2006-08-16T00:00:00Z</dcterms:created>
  <dcterms:modified xsi:type="dcterms:W3CDTF">2020-02-11T08:20:32Z</dcterms:modified>
</cp:coreProperties>
</file>